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7" r:id="rId2"/>
    <p:sldId id="303"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82C47E-551F-4413-AD5B-E2EA74AC8C28}" type="datetimeFigureOut">
              <a:rPr lang="en-US" smtClean="0"/>
              <a:pPr/>
              <a:t>5/12/2020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EADF64-8921-4613-81D7-32B95F658DE1}" type="slidenum">
              <a:rPr lang="en-US" smtClean="0"/>
              <a:pPr/>
              <a:t>‹#›</a:t>
            </a:fld>
            <a:endParaRPr lang="en-US"/>
          </a:p>
        </p:txBody>
      </p:sp>
    </p:spTree>
    <p:extLst>
      <p:ext uri="{BB962C8B-B14F-4D97-AF65-F5344CB8AC3E}">
        <p14:creationId xmlns:p14="http://schemas.microsoft.com/office/powerpoint/2010/main" val="213409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pediatrics.aappublications.org/content/129/3/e827.full"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pediatrics.aappublications.org/content/129/3/e827.full"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Ten steps talk about feeding</a:t>
            </a:r>
            <a:r>
              <a:rPr lang="en-US" baseline="0" dirty="0"/>
              <a:t> on demand but not a specific timing.</a:t>
            </a:r>
            <a:endParaRPr lang="en-US" dirty="0"/>
          </a:p>
        </p:txBody>
      </p:sp>
      <p:sp>
        <p:nvSpPr>
          <p:cNvPr id="4" name="Slide Number Placeholder 3"/>
          <p:cNvSpPr>
            <a:spLocks noGrp="1"/>
          </p:cNvSpPr>
          <p:nvPr>
            <p:ph type="sldNum" sz="quarter" idx="10"/>
          </p:nvPr>
        </p:nvSpPr>
        <p:spPr/>
        <p:txBody>
          <a:bodyPr/>
          <a:lstStyle/>
          <a:p>
            <a:fld id="{A05BAF93-C2AD-4B95-B39E-A9AFBB18A848}" type="slidenum">
              <a:rPr lang="en-US" smtClean="0">
                <a:solidFill>
                  <a:prstClr val="black"/>
                </a:solidFill>
              </a:rPr>
              <a:pPr/>
              <a:t>3</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531533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Infants for whom breast milk remains the best feeding option but who may need other food in addition to breast milk for a limited period</a:t>
            </a:r>
          </a:p>
          <a:p>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517424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518717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Gut flora</a:t>
            </a:r>
            <a:r>
              <a:rPr lang="en-US" baseline="0" dirty="0"/>
              <a:t> differences have been known for a long time</a:t>
            </a:r>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3450761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generally no longer than 4 hours between feeds for the first 2-7 days</a:t>
            </a:r>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3583212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AAP policy statement says to wait 3-4 weeks</a:t>
            </a:r>
            <a:r>
              <a:rPr lang="en-US" baseline="0" dirty="0"/>
              <a:t> for establishment of bf before introducing </a:t>
            </a:r>
            <a:r>
              <a:rPr lang="en-US" baseline="0" dirty="0" err="1"/>
              <a:t>paci</a:t>
            </a:r>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746342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AAP policy statement says to wait 3-4 weeks</a:t>
            </a:r>
            <a:r>
              <a:rPr lang="en-US" baseline="0" dirty="0"/>
              <a:t> for establishment of bf before introducing </a:t>
            </a:r>
            <a:r>
              <a:rPr lang="en-US" baseline="0" dirty="0" err="1"/>
              <a:t>paci</a:t>
            </a:r>
            <a:endParaRPr lang="en-US" dirty="0"/>
          </a:p>
          <a:p>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156526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33ED7A9-482A-4495-A061-FE0E3907E94E}" type="slidenum">
              <a:rPr lang="en-US" smtClean="0">
                <a:solidFill>
                  <a:prstClr val="black"/>
                </a:solidFill>
              </a:rPr>
              <a:pPr/>
              <a:t>40</a:t>
            </a:fld>
            <a:endParaRPr lang="en-US">
              <a:solidFill>
                <a:prstClr val="black"/>
              </a:solidFill>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Reasons for not breastfeeding: lack of information, embarrassed by the idea of breastfeeding, lack of confidence in the ability to be successful, cultural factors, lack of support.</a:t>
            </a:r>
          </a:p>
          <a:p>
            <a:pPr eaLnBrk="1" hangingPunct="1"/>
            <a:r>
              <a:rPr lang="en-US"/>
              <a:t>Other factors that affect the decision: formula marketing (widely held belief that formula is equivalent to human milk; advertising is meant to convince families that bottle-feeding is normal.); work (difficulties in providing milk while at work); fear of being tied down with a loss of freedom if they are the only one who can feed their child- most infants are portable and can be fed discreetly- SC has a law protecting moms’ rights to breastfeed in public</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C4C8A9A-238B-4E50-9BEC-75E4A28A6934}" type="slidenum">
              <a:rPr lang="en-US" smtClean="0">
                <a:solidFill>
                  <a:prstClr val="black"/>
                </a:solidFill>
              </a:rPr>
              <a:pPr/>
              <a:t>41</a:t>
            </a:fld>
            <a:endParaRPr lang="en-US">
              <a:solidFill>
                <a:prstClr val="black"/>
              </a:solidFill>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Diarrhea risk 8.6x for partially versus exclusive and 25x none versus exclusive</a:t>
            </a:r>
          </a:p>
          <a:p>
            <a:pPr eaLnBrk="1" hangingPunct="1"/>
            <a:r>
              <a:rPr lang="en-US"/>
              <a:t>Human milk substitutes have associated risks such as manufacturing errors, mixing errors, contamination during preparation and overfeeding.  Powdered milk may be contaminated during the latter stages of manufacturing; cases of illness and death in preterm infants due to Enterobacter sakazakii have been associated with the bacteria present in powedered formula in NICUs.  Salmonella strains have also been found to contaminate powdered formula.</a:t>
            </a:r>
          </a:p>
          <a:p>
            <a:pPr eaLnBrk="1" hangingPunct="1"/>
            <a:endParaRPr lang="en-US"/>
          </a:p>
          <a:p>
            <a:pPr eaLnBrk="1" hangingPunct="1"/>
            <a:r>
              <a:rPr lang="en-US"/>
              <a:t>There is a dose response effect of breastfeeding on obesity with longer duration of breastfeeding associated with a lower risk of obesity in later childhood and adolescence.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42</a:t>
            </a:fld>
            <a:endParaRPr lang="en-US">
              <a:solidFill>
                <a:prstClr val="black"/>
              </a:solidFill>
            </a:endParaRPr>
          </a:p>
        </p:txBody>
      </p:sp>
    </p:spTree>
    <p:extLst>
      <p:ext uri="{BB962C8B-B14F-4D97-AF65-F5344CB8AC3E}">
        <p14:creationId xmlns:p14="http://schemas.microsoft.com/office/powerpoint/2010/main" val="3388980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177419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Lactating women have decreased levels of steroid hormones.  Oxytocin blunts the response to stress hormones which is thought to be an adaptive mechanism to deal with the stressful time around delivery.  Oxytocin also seems to play a role in decreasing pain perception through the dopaminergic pathway.</a:t>
            </a:r>
          </a:p>
          <a:p>
            <a:pPr eaLnBrk="1" hangingPunct="1"/>
            <a:r>
              <a:rPr lang="en-US" dirty="0" err="1"/>
              <a:t>Nonlactating</a:t>
            </a:r>
            <a:r>
              <a:rPr lang="en-US" dirty="0"/>
              <a:t> women may ovulate by 6 weeks postpartum.  Exclusively breastfed women generally do not ovulate until at least 6 months after delivery.  So full nursing without return of menses reduces the likelihood of pregnancy to &lt;2% with exclusive breastfeeding.</a:t>
            </a:r>
          </a:p>
          <a:p>
            <a:pPr eaLnBrk="1" hangingPunct="1"/>
            <a:r>
              <a:rPr lang="en-US" dirty="0"/>
              <a:t>Amenorrhea also allows for repletion of iron stores and correction of anemia.</a:t>
            </a:r>
          </a:p>
          <a:p>
            <a:pPr eaLnBrk="1" hangingPunct="1"/>
            <a:r>
              <a:rPr lang="en-US" dirty="0"/>
              <a:t>Premenopausal breast cancer is reduced significantly in women younger than 20y who breastfed for at least 6 months.  Reduced risk is also seen in older women who breastfed from 3 to 6 months.</a:t>
            </a:r>
          </a:p>
          <a:p>
            <a:pPr eaLnBrk="1" hangingPunct="1"/>
            <a:r>
              <a:rPr lang="en-US" dirty="0"/>
              <a:t>Anovulation associated with lactation may also protect against ovarian cancer since there is increased risk with increased ovulation.</a:t>
            </a:r>
          </a:p>
          <a:p>
            <a:pPr eaLnBrk="1" hangingPunct="1"/>
            <a:r>
              <a:rPr lang="en-US" dirty="0"/>
              <a:t>During lactation, bone density decreases ~5% and </a:t>
            </a:r>
            <a:r>
              <a:rPr lang="en-US" dirty="0" err="1"/>
              <a:t>remineralization</a:t>
            </a:r>
            <a:r>
              <a:rPr lang="en-US" dirty="0"/>
              <a:t> occurs during weaning.  This cannot be prevented by calcium supplementation beyond normal intake.  There seems to be decreased urinary excretion of calcium to meet this need.  One study showed decreased risk of hip fractures that is postulated to be due to repeated cycles of demineralization-</a:t>
            </a:r>
            <a:r>
              <a:rPr lang="en-US" dirty="0" err="1"/>
              <a:t>remineralization</a:t>
            </a:r>
            <a:r>
              <a:rPr lang="en-US" dirty="0"/>
              <a:t> that may strengthen bone.</a:t>
            </a:r>
          </a:p>
          <a:p>
            <a:pPr eaLnBrk="1" hangingPunct="1"/>
            <a:endParaRPr lang="en-US" dirty="0"/>
          </a:p>
          <a:p>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18852633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Nonlactating</a:t>
            </a:r>
            <a:r>
              <a:rPr lang="en-US" dirty="0"/>
              <a:t> women may ovulate by 6 weeks postpartum.  Exclusively breastfed women generally do not ovulate until at least 6 months after delivery.  So full nursing without return of menses reduces the likelihood of pregnancy to &lt;2% with exclusive breastfeeding.</a:t>
            </a:r>
          </a:p>
          <a:p>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44</a:t>
            </a:fld>
            <a:endParaRPr lang="en-US">
              <a:solidFill>
                <a:prstClr val="black"/>
              </a:solidFill>
            </a:endParaRPr>
          </a:p>
        </p:txBody>
      </p:sp>
    </p:spTree>
    <p:extLst>
      <p:ext uri="{BB962C8B-B14F-4D97-AF65-F5344CB8AC3E}">
        <p14:creationId xmlns:p14="http://schemas.microsoft.com/office/powerpoint/2010/main" val="25621665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Savings come from reduced health care costs, reduced public health and WIC costs, reduced parental employee absenteeism and associated loss of family income, reduced environmental burden for disposal of formula cans and bottles, and reduced energy demands for production and transport of artificial feeding products.</a:t>
            </a:r>
          </a:p>
          <a:p>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45</a:t>
            </a:fld>
            <a:endParaRPr lang="en-US">
              <a:solidFill>
                <a:prstClr val="black"/>
              </a:solidFill>
            </a:endParaRPr>
          </a:p>
        </p:txBody>
      </p:sp>
    </p:spTree>
    <p:extLst>
      <p:ext uri="{BB962C8B-B14F-4D97-AF65-F5344CB8AC3E}">
        <p14:creationId xmlns:p14="http://schemas.microsoft.com/office/powerpoint/2010/main" val="567657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Human </a:t>
            </a:r>
            <a:r>
              <a:rPr lang="en-US" dirty="0" err="1"/>
              <a:t>lymphotrophic</a:t>
            </a:r>
            <a:r>
              <a:rPr lang="en-US" dirty="0"/>
              <a:t> virus, </a:t>
            </a:r>
            <a:r>
              <a:rPr lang="en-US" dirty="0" err="1"/>
              <a:t>assoc</a:t>
            </a:r>
            <a:r>
              <a:rPr lang="en-US" dirty="0"/>
              <a:t> with adult t-cell leukemia and lymphoma is rare in US</a:t>
            </a:r>
          </a:p>
          <a:p>
            <a:pPr eaLnBrk="1" hangingPunct="1"/>
            <a:r>
              <a:rPr lang="en-US" dirty="0"/>
              <a:t>Poor maternal nutrition is not a contraindication to breastfeeding.  </a:t>
            </a:r>
          </a:p>
          <a:p>
            <a:pPr eaLnBrk="1" hangingPunct="1"/>
            <a:r>
              <a:rPr lang="en-US" sz="1200" b="0" i="0" kern="1200" dirty="0">
                <a:solidFill>
                  <a:schemeClr val="tx1"/>
                </a:solidFill>
                <a:effectLst/>
                <a:latin typeface="+mn-lt"/>
                <a:ea typeface="+mn-ea"/>
                <a:cs typeface="+mn-cs"/>
              </a:rPr>
              <a:t>Infants in areas with endemic HIV who are exclusively breastfed for the first 3 months are at a lower risk of acquiring HIV infection than are those who received a mixed diet of human milk and other foods and/or commercial infant formula.</a:t>
            </a:r>
            <a:r>
              <a:rPr lang="en-US" sz="1200" b="0" i="0" u="none" strike="noStrike" kern="1200" baseline="30000" dirty="0">
                <a:solidFill>
                  <a:schemeClr val="tx1"/>
                </a:solidFill>
                <a:effectLst/>
                <a:latin typeface="+mn-lt"/>
                <a:ea typeface="+mn-ea"/>
                <a:cs typeface="+mn-cs"/>
                <a:hlinkClick r:id="rId3"/>
              </a:rPr>
              <a:t>89</a:t>
            </a:r>
            <a:r>
              <a:rPr lang="en-US" sz="1200" b="0" i="0" kern="1200" dirty="0">
                <a:solidFill>
                  <a:schemeClr val="tx1"/>
                </a:solidFill>
                <a:effectLst/>
                <a:latin typeface="+mn-lt"/>
                <a:ea typeface="+mn-ea"/>
                <a:cs typeface="+mn-cs"/>
              </a:rPr>
              <a:t> Recent studies document that combining exclusive breastfeeding for 6 months with 6 months of antiretroviral therapy significantly decreases the postnatal acquisition of HIV-1.</a:t>
            </a:r>
            <a:r>
              <a:rPr lang="en-US" sz="1200" b="0" i="0" u="none" strike="noStrike" kern="1200" baseline="30000" dirty="0">
                <a:solidFill>
                  <a:schemeClr val="tx1"/>
                </a:solidFill>
                <a:effectLst/>
                <a:latin typeface="+mn-lt"/>
                <a:ea typeface="+mn-ea"/>
                <a:cs typeface="+mn-cs"/>
                <a:hlinkClick r:id="rId3"/>
              </a:rPr>
              <a:t>90</a:t>
            </a:r>
            <a:r>
              <a:rPr lang="en-US" sz="1200" b="0" i="0" kern="1200" baseline="30000" dirty="0">
                <a:solidFill>
                  <a:schemeClr val="tx1"/>
                </a:solidFill>
                <a:effectLst/>
                <a:latin typeface="+mn-lt"/>
                <a:ea typeface="+mn-ea"/>
                <a:cs typeface="+mn-cs"/>
              </a:rPr>
              <a:t>,</a:t>
            </a:r>
            <a:r>
              <a:rPr lang="en-US" sz="1200" b="0" i="0" u="none" strike="noStrike" kern="1200" baseline="30000" dirty="0">
                <a:solidFill>
                  <a:schemeClr val="tx1"/>
                </a:solidFill>
                <a:effectLst/>
                <a:latin typeface="+mn-lt"/>
                <a:ea typeface="+mn-ea"/>
                <a:cs typeface="+mn-cs"/>
                <a:hlinkClick r:id="rId3"/>
              </a:rPr>
              <a:t>91</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531533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Mothers who may need to avoid breastfeeding temporarily</a:t>
            </a:r>
          </a:p>
          <a:p>
            <a:r>
              <a:rPr lang="en-US" sz="1200" b="0" i="0" u="none" strike="noStrike" kern="1200" baseline="0" dirty="0">
                <a:solidFill>
                  <a:schemeClr val="tx1"/>
                </a:solidFill>
                <a:latin typeface="+mn-lt"/>
                <a:ea typeface="+mn-ea"/>
                <a:cs typeface="+mn-cs"/>
              </a:rPr>
              <a:t> Severe illness that prevents a mother from caring for her infant, for example sepsis;</a:t>
            </a:r>
          </a:p>
          <a:p>
            <a:r>
              <a:rPr lang="en-US" sz="1200" b="0" i="0" u="none" strike="noStrike" kern="1200" baseline="0" dirty="0">
                <a:solidFill>
                  <a:schemeClr val="tx1"/>
                </a:solidFill>
                <a:latin typeface="+mn-lt"/>
                <a:ea typeface="+mn-ea"/>
                <a:cs typeface="+mn-cs"/>
              </a:rPr>
              <a:t> Herpes simplex virus type 1 (HSV-1): direct contact between lesions on the mother's breasts and the infant's mouth should be avoided until all active lesions have resolved;</a:t>
            </a:r>
          </a:p>
          <a:p>
            <a:r>
              <a:rPr lang="en-US" sz="1200" b="0" i="0" u="none" strike="noStrike" kern="1200" baseline="0" dirty="0">
                <a:solidFill>
                  <a:schemeClr val="tx1"/>
                </a:solidFill>
                <a:latin typeface="+mn-lt"/>
                <a:ea typeface="+mn-ea"/>
                <a:cs typeface="+mn-cs"/>
              </a:rPr>
              <a:t>Contamination does not occur through expressed milk for </a:t>
            </a:r>
            <a:r>
              <a:rPr lang="en-US" sz="1200" b="0" i="0" u="none" strike="noStrike" kern="1200" baseline="0" dirty="0" err="1">
                <a:solidFill>
                  <a:schemeClr val="tx1"/>
                </a:solidFill>
                <a:latin typeface="+mn-lt"/>
                <a:ea typeface="+mn-ea"/>
                <a:cs typeface="+mn-cs"/>
              </a:rPr>
              <a:t>hsv</a:t>
            </a:r>
            <a:r>
              <a:rPr lang="en-US" sz="1200" b="0" i="0" u="none" strike="noStrike" kern="1200" baseline="0" dirty="0">
                <a:solidFill>
                  <a:schemeClr val="tx1"/>
                </a:solidFill>
                <a:latin typeface="+mn-lt"/>
                <a:ea typeface="+mn-ea"/>
                <a:cs typeface="+mn-cs"/>
              </a:rPr>
              <a:t> and </a:t>
            </a:r>
            <a:r>
              <a:rPr lang="en-US" sz="1200" b="0" i="0" u="none" strike="noStrike" kern="1200" baseline="0" dirty="0" err="1">
                <a:solidFill>
                  <a:schemeClr val="tx1"/>
                </a:solidFill>
                <a:latin typeface="+mn-lt"/>
                <a:ea typeface="+mn-ea"/>
                <a:cs typeface="+mn-cs"/>
              </a:rPr>
              <a:t>tb</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196362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Adequately nourished narcotic-dependent mothers can be encouraged to breastfeed if they are enrolled in a supervised methadone maintenance program and have negative screening for HIV and illicit drugs.</a:t>
            </a:r>
            <a:r>
              <a:rPr lang="en-US" sz="1200" b="0" i="0" u="none" strike="noStrike" kern="1200" baseline="30000" dirty="0">
                <a:solidFill>
                  <a:schemeClr val="tx1"/>
                </a:solidFill>
                <a:effectLst/>
                <a:latin typeface="+mn-lt"/>
                <a:ea typeface="+mn-ea"/>
                <a:cs typeface="+mn-cs"/>
                <a:hlinkClick r:id="rId3"/>
              </a:rPr>
              <a:t>96</a:t>
            </a:r>
            <a:endParaRPr lang="en-US" sz="1200" b="0" i="0" u="none" strike="noStrike" kern="1200" baseline="300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Street drugs such as PCP (phencyclidine), cocaine, and cannabis can be detected in human milk, and their use by breastfeeding mothers is of concern, particularly with regard to the infant’s long-term neurobehavioral development and thus are contraindicated.</a:t>
            </a:r>
            <a:r>
              <a:rPr lang="en-US" sz="1200" b="0" i="0" u="none" strike="noStrike" kern="1200" baseline="30000" dirty="0">
                <a:solidFill>
                  <a:schemeClr val="tx1"/>
                </a:solidFill>
                <a:effectLst/>
                <a:latin typeface="+mn-lt"/>
                <a:ea typeface="+mn-ea"/>
                <a:cs typeface="+mn-cs"/>
                <a:hlinkClick r:id="rId3"/>
              </a:rPr>
              <a:t>97</a:t>
            </a:r>
            <a:r>
              <a:rPr lang="en-US" sz="1200" b="0" i="0" kern="1200" dirty="0">
                <a:solidFill>
                  <a:schemeClr val="tx1"/>
                </a:solidFill>
                <a:effectLst/>
                <a:latin typeface="+mn-lt"/>
                <a:ea typeface="+mn-ea"/>
                <a:cs typeface="+mn-cs"/>
              </a:rPr>
              <a:t> Alcohol is not a </a:t>
            </a:r>
            <a:r>
              <a:rPr lang="en-US" sz="1200" b="0" i="0" kern="1200" dirty="0" err="1">
                <a:solidFill>
                  <a:schemeClr val="tx1"/>
                </a:solidFill>
                <a:effectLst/>
                <a:latin typeface="+mn-lt"/>
                <a:ea typeface="+mn-ea"/>
                <a:cs typeface="+mn-cs"/>
              </a:rPr>
              <a:t>galactogogue</a:t>
            </a:r>
            <a:r>
              <a:rPr lang="en-US" sz="1200" b="0" i="0" kern="1200" dirty="0">
                <a:solidFill>
                  <a:schemeClr val="tx1"/>
                </a:solidFill>
                <a:effectLst/>
                <a:latin typeface="+mn-lt"/>
                <a:ea typeface="+mn-ea"/>
                <a:cs typeface="+mn-cs"/>
              </a:rPr>
              <a:t>; it may blunt prolactin response to suckling and negatively affects infant motor development.</a:t>
            </a:r>
            <a:r>
              <a:rPr lang="en-US" sz="1200" b="0" i="0" u="none" strike="noStrike" kern="1200" baseline="30000" dirty="0">
                <a:solidFill>
                  <a:schemeClr val="tx1"/>
                </a:solidFill>
                <a:effectLst/>
                <a:latin typeface="+mn-lt"/>
                <a:ea typeface="+mn-ea"/>
                <a:cs typeface="+mn-cs"/>
                <a:hlinkClick r:id="rId3"/>
              </a:rPr>
              <a:t>98</a:t>
            </a:r>
            <a:r>
              <a:rPr lang="en-US" sz="1200" b="0" i="0" kern="1200" baseline="30000" dirty="0">
                <a:solidFill>
                  <a:schemeClr val="tx1"/>
                </a:solidFill>
                <a:effectLst/>
                <a:latin typeface="+mn-lt"/>
                <a:ea typeface="+mn-ea"/>
                <a:cs typeface="+mn-cs"/>
              </a:rPr>
              <a:t>,</a:t>
            </a:r>
            <a:r>
              <a:rPr lang="en-US" sz="1200" b="0" i="0" u="none" strike="noStrike" kern="1200" baseline="30000" dirty="0">
                <a:solidFill>
                  <a:schemeClr val="tx1"/>
                </a:solidFill>
                <a:effectLst/>
                <a:latin typeface="+mn-lt"/>
                <a:ea typeface="+mn-ea"/>
                <a:cs typeface="+mn-cs"/>
                <a:hlinkClick r:id="rId3"/>
              </a:rPr>
              <a:t>99</a:t>
            </a:r>
            <a:r>
              <a:rPr lang="en-US" sz="1200" b="0" i="0" kern="1200" dirty="0">
                <a:solidFill>
                  <a:schemeClr val="tx1"/>
                </a:solidFill>
                <a:effectLst/>
                <a:latin typeface="+mn-lt"/>
                <a:ea typeface="+mn-ea"/>
                <a:cs typeface="+mn-cs"/>
              </a:rPr>
              <a:t> Thus, ingestion of alcoholic beverages should be minimized and limited to an occasional intake but no more than 0.5 g alcohol per kg body weight, which for a 60 kg mother is approximately 2 </a:t>
            </a:r>
            <a:r>
              <a:rPr lang="en-US" sz="1200" b="0" i="0" kern="1200" dirty="0" err="1">
                <a:solidFill>
                  <a:schemeClr val="tx1"/>
                </a:solidFill>
                <a:effectLst/>
                <a:latin typeface="+mn-lt"/>
                <a:ea typeface="+mn-ea"/>
                <a:cs typeface="+mn-cs"/>
              </a:rPr>
              <a:t>oz</a:t>
            </a:r>
            <a:r>
              <a:rPr lang="en-US" sz="1200" b="0" i="0" kern="1200" dirty="0">
                <a:solidFill>
                  <a:schemeClr val="tx1"/>
                </a:solidFill>
                <a:effectLst/>
                <a:latin typeface="+mn-lt"/>
                <a:ea typeface="+mn-ea"/>
                <a:cs typeface="+mn-cs"/>
              </a:rPr>
              <a:t> liquor, 8 </a:t>
            </a:r>
            <a:r>
              <a:rPr lang="en-US" sz="1200" b="0" i="0" kern="1200" dirty="0" err="1">
                <a:solidFill>
                  <a:schemeClr val="tx1"/>
                </a:solidFill>
                <a:effectLst/>
                <a:latin typeface="+mn-lt"/>
                <a:ea typeface="+mn-ea"/>
                <a:cs typeface="+mn-cs"/>
              </a:rPr>
              <a:t>oz</a:t>
            </a:r>
            <a:r>
              <a:rPr lang="en-US" sz="1200" b="0" i="0" kern="1200" dirty="0">
                <a:solidFill>
                  <a:schemeClr val="tx1"/>
                </a:solidFill>
                <a:effectLst/>
                <a:latin typeface="+mn-lt"/>
                <a:ea typeface="+mn-ea"/>
                <a:cs typeface="+mn-cs"/>
              </a:rPr>
              <a:t> wine, or 2 beers.</a:t>
            </a:r>
            <a:r>
              <a:rPr lang="en-US" sz="1200" b="0" i="0" u="none" strike="noStrike" kern="1200" baseline="30000" dirty="0">
                <a:solidFill>
                  <a:schemeClr val="tx1"/>
                </a:solidFill>
                <a:effectLst/>
                <a:latin typeface="+mn-lt"/>
                <a:ea typeface="+mn-ea"/>
                <a:cs typeface="+mn-cs"/>
                <a:hlinkClick r:id="rId3"/>
              </a:rPr>
              <a:t>100</a:t>
            </a:r>
            <a:r>
              <a:rPr lang="en-US" sz="1200" b="0" i="0" kern="1200" dirty="0">
                <a:solidFill>
                  <a:schemeClr val="tx1"/>
                </a:solidFill>
                <a:effectLst/>
                <a:latin typeface="+mn-lt"/>
                <a:ea typeface="+mn-ea"/>
                <a:cs typeface="+mn-cs"/>
              </a:rPr>
              <a:t> Nursing should take place 2 hours or longer after the alcohol intake to minimize its concentration in the ingested milk.</a:t>
            </a:r>
            <a:r>
              <a:rPr lang="en-US" sz="1200" b="0" i="0" u="none" strike="noStrike" kern="1200" baseline="30000" dirty="0">
                <a:solidFill>
                  <a:schemeClr val="tx1"/>
                </a:solidFill>
                <a:effectLst/>
                <a:latin typeface="+mn-lt"/>
                <a:ea typeface="+mn-ea"/>
                <a:cs typeface="+mn-cs"/>
                <a:hlinkClick r:id="rId3"/>
              </a:rPr>
              <a:t>101</a:t>
            </a:r>
            <a:r>
              <a:rPr lang="en-US" sz="1200" b="0" i="0" kern="1200" dirty="0">
                <a:solidFill>
                  <a:schemeClr val="tx1"/>
                </a:solidFill>
                <a:effectLst/>
                <a:latin typeface="+mn-lt"/>
                <a:ea typeface="+mn-ea"/>
                <a:cs typeface="+mn-cs"/>
              </a:rPr>
              <a:t> Maternal smoking is not an absolute contraindication to breastfeeding but should be strongly discouraged, because it is associated with an increased incidence in infant respiratory allergy</a:t>
            </a:r>
            <a:r>
              <a:rPr lang="en-US" sz="1200" b="0" i="0" u="none" strike="noStrike" kern="1200" baseline="30000" dirty="0">
                <a:solidFill>
                  <a:schemeClr val="tx1"/>
                </a:solidFill>
                <a:effectLst/>
                <a:latin typeface="+mn-lt"/>
                <a:ea typeface="+mn-ea"/>
                <a:cs typeface="+mn-cs"/>
                <a:hlinkClick r:id="rId3"/>
              </a:rPr>
              <a:t>102</a:t>
            </a:r>
            <a:r>
              <a:rPr lang="en-US" sz="1200" b="0" i="0" kern="1200" dirty="0">
                <a:solidFill>
                  <a:schemeClr val="tx1"/>
                </a:solidFill>
                <a:effectLst/>
                <a:latin typeface="+mn-lt"/>
                <a:ea typeface="+mn-ea"/>
                <a:cs typeface="+mn-cs"/>
              </a:rPr>
              <a:t> and SIDS.</a:t>
            </a:r>
            <a:r>
              <a:rPr lang="en-US" sz="1200" b="0" i="0" u="none" strike="noStrike" kern="1200" baseline="30000" dirty="0">
                <a:solidFill>
                  <a:schemeClr val="tx1"/>
                </a:solidFill>
                <a:effectLst/>
                <a:latin typeface="+mn-lt"/>
                <a:ea typeface="+mn-ea"/>
                <a:cs typeface="+mn-cs"/>
                <a:hlinkClick r:id="rId3"/>
              </a:rPr>
              <a:t>103</a:t>
            </a:r>
            <a:r>
              <a:rPr lang="en-US" sz="1200" b="0" i="0" kern="1200" dirty="0">
                <a:solidFill>
                  <a:schemeClr val="tx1"/>
                </a:solidFill>
                <a:effectLst/>
                <a:latin typeface="+mn-lt"/>
                <a:ea typeface="+mn-ea"/>
                <a:cs typeface="+mn-cs"/>
              </a:rPr>
              <a:t> Smoking should not occur in the presence of the infant so as to minimize the negative effect of secondary passive smoke inhalation.</a:t>
            </a:r>
            <a:r>
              <a:rPr lang="en-US" sz="1200" b="0" i="0" u="none" strike="noStrike" kern="1200" baseline="30000" dirty="0">
                <a:solidFill>
                  <a:schemeClr val="tx1"/>
                </a:solidFill>
                <a:effectLst/>
                <a:latin typeface="+mn-lt"/>
                <a:ea typeface="+mn-ea"/>
                <a:cs typeface="+mn-cs"/>
                <a:hlinkClick r:id="rId3"/>
              </a:rPr>
              <a:t>104</a:t>
            </a:r>
            <a:r>
              <a:rPr lang="en-US" sz="1200" b="0" i="0" kern="1200" dirty="0">
                <a:solidFill>
                  <a:schemeClr val="tx1"/>
                </a:solidFill>
                <a:effectLst/>
                <a:latin typeface="+mn-lt"/>
                <a:ea typeface="+mn-ea"/>
                <a:cs typeface="+mn-cs"/>
              </a:rPr>
              <a:t> Smoking is also a risk factor for low milk supply and poor weight gain.</a:t>
            </a:r>
            <a:r>
              <a:rPr lang="en-US" sz="1200" b="0" i="0" u="none" strike="noStrike" kern="1200" baseline="30000" dirty="0">
                <a:solidFill>
                  <a:schemeClr val="tx1"/>
                </a:solidFill>
                <a:effectLst/>
                <a:latin typeface="+mn-lt"/>
                <a:ea typeface="+mn-ea"/>
                <a:cs typeface="+mn-cs"/>
                <a:hlinkClick r:id="rId3"/>
              </a:rPr>
              <a:t>105</a:t>
            </a:r>
            <a:r>
              <a:rPr lang="en-US" sz="1200" b="0" i="0" kern="1200" baseline="30000" dirty="0">
                <a:solidFill>
                  <a:schemeClr val="tx1"/>
                </a:solidFill>
                <a:effectLst/>
                <a:latin typeface="+mn-lt"/>
                <a:ea typeface="+mn-ea"/>
                <a:cs typeface="+mn-cs"/>
              </a:rPr>
              <a:t>,</a:t>
            </a:r>
            <a:r>
              <a:rPr lang="en-US" sz="1200" b="0" i="0" u="none" strike="noStrike" kern="1200" baseline="30000" dirty="0">
                <a:solidFill>
                  <a:schemeClr val="tx1"/>
                </a:solidFill>
                <a:effectLst/>
                <a:latin typeface="+mn-lt"/>
                <a:ea typeface="+mn-ea"/>
                <a:cs typeface="+mn-cs"/>
                <a:hlinkClick r:id="rId3"/>
              </a:rPr>
              <a:t>106</a:t>
            </a:r>
            <a:endParaRPr lang="en-US" dirty="0"/>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83099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 Maternal medication:</a:t>
            </a:r>
          </a:p>
          <a:p>
            <a:r>
              <a:rPr lang="en-US" sz="1200" b="0" i="0" u="none" strike="noStrike" kern="1200" baseline="0" dirty="0">
                <a:solidFill>
                  <a:schemeClr val="tx1"/>
                </a:solidFill>
                <a:latin typeface="+mn-lt"/>
                <a:ea typeface="+mn-ea"/>
                <a:cs typeface="+mn-cs"/>
              </a:rPr>
              <a:t> sedating psychotherapeutic drugs, anti-epileptic drugs and opioids and their combinations may cause side effects such as drowsiness and respiratory depression and are better avoided if a safer alternative is available (7);</a:t>
            </a:r>
          </a:p>
          <a:p>
            <a:r>
              <a:rPr lang="en-US" sz="1200" b="0" i="0" u="none" strike="noStrike" kern="1200" baseline="0" dirty="0">
                <a:solidFill>
                  <a:schemeClr val="tx1"/>
                </a:solidFill>
                <a:latin typeface="+mn-lt"/>
                <a:ea typeface="+mn-ea"/>
                <a:cs typeface="+mn-cs"/>
              </a:rPr>
              <a:t> excessive use of topical iodine or </a:t>
            </a:r>
            <a:r>
              <a:rPr lang="en-US" sz="1200" b="0" i="0" u="none" strike="noStrike" kern="1200" baseline="0" dirty="0" err="1">
                <a:solidFill>
                  <a:schemeClr val="tx1"/>
                </a:solidFill>
                <a:latin typeface="+mn-lt"/>
                <a:ea typeface="+mn-ea"/>
                <a:cs typeface="+mn-cs"/>
              </a:rPr>
              <a:t>iodophors</a:t>
            </a:r>
            <a:r>
              <a:rPr lang="en-US" sz="1200" b="0" i="0" u="none" strike="noStrike" kern="1200" baseline="0" dirty="0">
                <a:solidFill>
                  <a:schemeClr val="tx1"/>
                </a:solidFill>
                <a:latin typeface="+mn-lt"/>
                <a:ea typeface="+mn-ea"/>
                <a:cs typeface="+mn-cs"/>
              </a:rPr>
              <a:t> (e.g., </a:t>
            </a:r>
            <a:r>
              <a:rPr lang="en-US" sz="1200" b="0" i="0" u="none" strike="noStrike" kern="1200" baseline="0" dirty="0" err="1">
                <a:solidFill>
                  <a:schemeClr val="tx1"/>
                </a:solidFill>
                <a:latin typeface="+mn-lt"/>
                <a:ea typeface="+mn-ea"/>
                <a:cs typeface="+mn-cs"/>
              </a:rPr>
              <a:t>povidone</a:t>
            </a:r>
            <a:r>
              <a:rPr lang="en-US" sz="1200" b="0" i="0" u="none" strike="noStrike" kern="1200" baseline="0" dirty="0">
                <a:solidFill>
                  <a:schemeClr val="tx1"/>
                </a:solidFill>
                <a:latin typeface="+mn-lt"/>
                <a:ea typeface="+mn-ea"/>
                <a:cs typeface="+mn-cs"/>
              </a:rPr>
              <a:t>-iodine), especially on open wounds or mucous membranes, can result in thyroid suppression or electrolyte abnormalities in the breastfed infant and should be avoided;</a:t>
            </a:r>
          </a:p>
          <a:p>
            <a:r>
              <a:rPr lang="en-US" sz="1200" b="0" i="0" u="none" strike="noStrike" kern="1200" baseline="0" dirty="0">
                <a:solidFill>
                  <a:schemeClr val="tx1"/>
                </a:solidFill>
                <a:latin typeface="+mn-lt"/>
                <a:ea typeface="+mn-ea"/>
                <a:cs typeface="+mn-cs"/>
              </a:rPr>
              <a:t> cytotoxic chemotherapy requires that a mother stops breastfeeding during therapy.</a:t>
            </a:r>
            <a:endParaRPr lang="en-US" dirty="0"/>
          </a:p>
          <a:p>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82726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82109FA-96C7-4442-9D60-93D2385E04E0}" type="slidenum">
              <a:rPr lang="en-US" smtClean="0">
                <a:solidFill>
                  <a:prstClr val="black"/>
                </a:solidFill>
              </a:rPr>
              <a:pPr/>
              <a:t>22</a:t>
            </a:fld>
            <a:endParaRPr lang="en-US">
              <a:solidFill>
                <a:prstClr val="black"/>
              </a:solidFill>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Need an extra 300 to 500 </a:t>
            </a:r>
            <a:r>
              <a:rPr lang="en-US" dirty="0" err="1"/>
              <a:t>cals</a:t>
            </a:r>
            <a:r>
              <a:rPr lang="en-US" dirty="0"/>
              <a:t>/day.</a:t>
            </a:r>
          </a:p>
          <a:p>
            <a:pPr eaLnBrk="1" hangingPunct="1"/>
            <a:r>
              <a:rPr lang="en-US" dirty="0" err="1"/>
              <a:t>Hep</a:t>
            </a:r>
            <a:r>
              <a:rPr lang="en-US" dirty="0"/>
              <a:t> b and c are not contraindications; nor is CMV as no serious illness or </a:t>
            </a:r>
            <a:r>
              <a:rPr lang="en-US" dirty="0" err="1"/>
              <a:t>sxs</a:t>
            </a:r>
            <a:r>
              <a:rPr lang="en-US" dirty="0"/>
              <a:t> have been reported in infants fed cmv+ milk.  But because of theoretical risk, risk must be addressed in preemies;  freezing and pasteurization significantly decrease viral load.</a:t>
            </a:r>
          </a:p>
          <a:p>
            <a:r>
              <a:rPr lang="en-US" sz="1200" b="0" i="0" kern="1200" dirty="0">
                <a:solidFill>
                  <a:schemeClr val="tx1"/>
                </a:solidFill>
                <a:effectLst/>
                <a:latin typeface="+mn-lt"/>
                <a:ea typeface="+mn-ea"/>
                <a:cs typeface="+mn-cs"/>
              </a:rPr>
              <a:t>Poorly nourished mothers or those on selective vegan diets may require a supplement of DHA as well as multivitamins.</a:t>
            </a:r>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2425591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9F02072-5D9D-471C-9B94-6FD85105DC51}" type="slidenum">
              <a:rPr lang="en-US" smtClean="0">
                <a:solidFill>
                  <a:prstClr val="black"/>
                </a:solidFill>
              </a:rPr>
              <a:pPr/>
              <a:t>25</a:t>
            </a:fld>
            <a:endParaRPr lang="en-US">
              <a:solidFill>
                <a:prstClr val="black"/>
              </a:solidFill>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Breast size does not affect the ability to nurse because size is due to fat and not to glandular tissue.</a:t>
            </a:r>
          </a:p>
          <a:p>
            <a:pPr eaLnBrk="1" hangingPunct="1"/>
            <a:r>
              <a:rPr lang="en-US" dirty="0"/>
              <a:t>Tubular breasts may be </a:t>
            </a:r>
            <a:r>
              <a:rPr lang="en-US" dirty="0" err="1"/>
              <a:t>hypoplastic</a:t>
            </a:r>
            <a:r>
              <a:rPr lang="en-US" dirty="0"/>
              <a:t> and can be associated with insufficient milk production</a:t>
            </a:r>
          </a:p>
          <a:p>
            <a:pPr eaLnBrk="1" hangingPunct="1"/>
            <a:r>
              <a:rPr lang="en-US" dirty="0"/>
              <a:t>Reduction mammoplasty with repositioning of the areolae and nipples are likely to have problems with milk supply because </a:t>
            </a:r>
            <a:r>
              <a:rPr lang="en-US" dirty="0" err="1"/>
              <a:t>periareolar</a:t>
            </a:r>
            <a:r>
              <a:rPr lang="en-US" dirty="0"/>
              <a:t> incisions interrupt the ducts and block milk flow to nipple although some </a:t>
            </a:r>
            <a:r>
              <a:rPr lang="en-US" dirty="0" err="1"/>
              <a:t>recannulization</a:t>
            </a:r>
            <a:r>
              <a:rPr lang="en-US" dirty="0"/>
              <a:t> may occur.  Leaving the nipple and areola on a pedicle during surgery improves the success of lactation.</a:t>
            </a:r>
          </a:p>
          <a:p>
            <a:pPr eaLnBrk="1" hangingPunct="1"/>
            <a:r>
              <a:rPr lang="en-US" dirty="0"/>
              <a:t>Augmentation is compatible with breastfeeding success if implant is placed behind pectoral muscles.  Although large implants may impede the capacity of breast tissue to enlarge during lactation and therefore affect supply and may also restrict blood flow to mammary tissue which will restrict milk production.</a:t>
            </a:r>
          </a:p>
          <a:p>
            <a:pPr eaLnBrk="1" hangingPunct="1"/>
            <a:r>
              <a:rPr lang="en-US" dirty="0"/>
              <a:t>Lumpectomy will affect breastfeeding if a large amount of nerves and ducts are severed or removed.  </a:t>
            </a:r>
            <a:r>
              <a:rPr lang="en-US" dirty="0" err="1"/>
              <a:t>Periareolar</a:t>
            </a:r>
            <a:r>
              <a:rPr lang="en-US" dirty="0"/>
              <a:t> incisions are the most concerning.</a:t>
            </a:r>
          </a:p>
          <a:p>
            <a:pPr eaLnBrk="1" hangingPunct="1"/>
            <a:r>
              <a:rPr lang="en-US" dirty="0"/>
              <a:t>Pregnancy after cancer is not a problem although a wait of 5 years is recommended.  If sooner than 5 years, breastfeeding is usually successful on the unaffected side and sometimes on both if surgery or radiation did not interfere.</a:t>
            </a:r>
          </a:p>
          <a:p>
            <a:pPr eaLnBrk="1" hangingPunct="1"/>
            <a:r>
              <a:rPr lang="en-US" dirty="0"/>
              <a:t>The effect of trauma and burns depends on how much direct injury to ducts and mammary tissue occurred.</a:t>
            </a:r>
          </a:p>
          <a:p>
            <a:pPr eaLnBrk="1" hangingPunct="1"/>
            <a:r>
              <a:rPr lang="en-US" dirty="0"/>
              <a:t>Piercings do not affect breastfeeding success unless there is infection or scarring.  Piercings should be removed due to choking hazards.</a:t>
            </a:r>
          </a:p>
          <a:p>
            <a:pPr eaLnBrk="1" hangingPunct="1"/>
            <a:r>
              <a:rPr lang="en-US" dirty="0"/>
              <a:t>Inverted nipples should not affect breastfeeding as the inversion lessens as bf continues.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4FD020-43B2-45F8-AD5C-90FFF0B1F56A}" type="datetimeFigureOut">
              <a:rPr lang="en-US" smtClean="0">
                <a:solidFill>
                  <a:srgbClr val="073E87"/>
                </a:solidFill>
              </a:rPr>
              <a:pPr/>
              <a:t>5/12/2020</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291282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4FD020-43B2-45F8-AD5C-90FFF0B1F56A}" type="datetimeFigureOut">
              <a:rPr lang="en-US" smtClean="0">
                <a:solidFill>
                  <a:srgbClr val="073E87"/>
                </a:solidFill>
              </a:rPr>
              <a:pPr/>
              <a:t>5/12/2020</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54056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FD4FD020-43B2-45F8-AD5C-90FFF0B1F56A}" type="datetimeFigureOut">
              <a:rPr lang="en-US" smtClean="0">
                <a:solidFill>
                  <a:srgbClr val="073E87"/>
                </a:solidFill>
              </a:rPr>
              <a:pPr/>
              <a:t>5/12/2020</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68216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4FD020-43B2-45F8-AD5C-90FFF0B1F56A}" type="datetimeFigureOut">
              <a:rPr lang="en-US" smtClean="0">
                <a:solidFill>
                  <a:srgbClr val="073E87"/>
                </a:solidFill>
              </a:rPr>
              <a:pPr/>
              <a:t>5/12/2020</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2184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4FD020-43B2-45F8-AD5C-90FFF0B1F56A}" type="datetimeFigureOut">
              <a:rPr lang="en-US" smtClean="0">
                <a:solidFill>
                  <a:srgbClr val="073E87"/>
                </a:solidFill>
              </a:rPr>
              <a:pPr/>
              <a:t>5/12/2020</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411990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FD4FD020-43B2-45F8-AD5C-90FFF0B1F56A}" type="datetimeFigureOut">
              <a:rPr lang="en-US" smtClean="0">
                <a:solidFill>
                  <a:srgbClr val="073E87"/>
                </a:solidFill>
              </a:rPr>
              <a:pPr/>
              <a:t>5/12/2020</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0820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4FD020-43B2-45F8-AD5C-90FFF0B1F56A}" type="datetimeFigureOut">
              <a:rPr lang="en-US" smtClean="0">
                <a:solidFill>
                  <a:srgbClr val="073E87"/>
                </a:solidFill>
              </a:rPr>
              <a:pPr/>
              <a:t>5/12/2020</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951944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4FD020-43B2-45F8-AD5C-90FFF0B1F56A}" type="datetimeFigureOut">
              <a:rPr lang="en-US" smtClean="0">
                <a:solidFill>
                  <a:srgbClr val="073E87"/>
                </a:solidFill>
              </a:rPr>
              <a:pPr/>
              <a:t>5/12/2020</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951529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FD4FD020-43B2-45F8-AD5C-90FFF0B1F56A}" type="datetimeFigureOut">
              <a:rPr lang="en-US" smtClean="0">
                <a:solidFill>
                  <a:srgbClr val="073E87"/>
                </a:solidFill>
              </a:rPr>
              <a:pPr/>
              <a:t>5/12/2020</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02899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FD4FD020-43B2-45F8-AD5C-90FFF0B1F56A}" type="datetimeFigureOut">
              <a:rPr lang="en-US" smtClean="0">
                <a:solidFill>
                  <a:srgbClr val="073E87"/>
                </a:solidFill>
              </a:rPr>
              <a:pPr/>
              <a:t>5/12/2020</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79727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4FD020-43B2-45F8-AD5C-90FFF0B1F56A}" type="datetimeFigureOut">
              <a:rPr lang="en-US" smtClean="0">
                <a:solidFill>
                  <a:srgbClr val="073E87"/>
                </a:solidFill>
              </a:rPr>
              <a:pPr/>
              <a:t>5/12/2020</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3847254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D4FD020-43B2-45F8-AD5C-90FFF0B1F56A}" type="datetimeFigureOut">
              <a:rPr lang="en-US" smtClean="0">
                <a:solidFill>
                  <a:srgbClr val="073E87"/>
                </a:solidFill>
              </a:rPr>
              <a:pPr/>
              <a:t>5/12/2020</a:t>
            </a:fld>
            <a:endParaRPr 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CCAEAFC-A4A6-496B-ABA7-D4CAA02D0D70}"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247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newborns.stanford.edu/Breastfeeding/HandExpression.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al.usda.gov/wicworks/WIC_Learning_Online/support/job_aids/formula.pdf" TargetMode="External"/><Relationship Id="rId2" Type="http://schemas.openxmlformats.org/officeDocument/2006/relationships/hyperlink" Target="http://www.nal.usda.gov/wicworks/Topics/FG/Chapter4_InfantFormulaFeeding.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pediatrics.aappublications.org/content/129/3/e827/T2.expansion.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surveymonkey.com/s/BreastfeedingSection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3048000"/>
            <a:ext cx="7772400" cy="1524000"/>
          </a:xfrm>
        </p:spPr>
        <p:txBody>
          <a:bodyPr>
            <a:normAutofit/>
          </a:bodyPr>
          <a:lstStyle/>
          <a:p>
            <a:r>
              <a:rPr lang="en-US" sz="3600" dirty="0"/>
              <a:t>The WHO/UNICEF Ten Steps to </a:t>
            </a:r>
            <a:br>
              <a:rPr lang="en-US" sz="3600" dirty="0"/>
            </a:br>
            <a:r>
              <a:rPr lang="en-US" sz="3600" dirty="0"/>
              <a:t>Successful Breastfeeding</a:t>
            </a:r>
          </a:p>
        </p:txBody>
      </p:sp>
      <p:sp>
        <p:nvSpPr>
          <p:cNvPr id="3" name="Text Placeholder 2"/>
          <p:cNvSpPr>
            <a:spLocks noGrp="1"/>
          </p:cNvSpPr>
          <p:nvPr>
            <p:ph type="body" idx="1"/>
          </p:nvPr>
        </p:nvSpPr>
        <p:spPr>
          <a:xfrm>
            <a:off x="1363133" y="2362200"/>
            <a:ext cx="6417734" cy="723901"/>
          </a:xfrm>
        </p:spPr>
        <p:txBody>
          <a:bodyPr>
            <a:normAutofit/>
          </a:bodyPr>
          <a:lstStyle/>
          <a:p>
            <a:r>
              <a:rPr lang="en-US" sz="3600" dirty="0"/>
              <a:t>Section 1</a:t>
            </a:r>
          </a:p>
        </p:txBody>
      </p:sp>
      <p:sp>
        <p:nvSpPr>
          <p:cNvPr id="4" name="Subtitle 2"/>
          <p:cNvSpPr txBox="1">
            <a:spLocks/>
          </p:cNvSpPr>
          <p:nvPr/>
        </p:nvSpPr>
        <p:spPr>
          <a:xfrm>
            <a:off x="1066800" y="5410200"/>
            <a:ext cx="7010400" cy="1219200"/>
          </a:xfrm>
          <a:prstGeom prst="rect">
            <a:avLst/>
          </a:prstGeom>
        </p:spPr>
        <p:txBody>
          <a:bodyPr vert="horz" lIns="91440" tIns="45720" rIns="91440" bIns="45720" rtlCol="0" anchor="b">
            <a:normAutofit fontScale="92500" lnSpcReduction="20000"/>
          </a:bodyPr>
          <a:lstStyle>
            <a:lvl1pPr marL="0" indent="0" algn="ctr" defTabSz="914400" rtl="0" eaLnBrk="1" latinLnBrk="0" hangingPunct="1">
              <a:spcBef>
                <a:spcPct val="20000"/>
              </a:spcBef>
              <a:buClr>
                <a:schemeClr val="accent1"/>
              </a:buClr>
              <a:buSzPct val="100000"/>
              <a:buFont typeface="Symbol" pitchFamily="18" charset="2"/>
              <a:buNone/>
              <a:defRPr sz="2000" kern="1200">
                <a:solidFill>
                  <a:srgbClr val="FFFFFF"/>
                </a:solidFill>
                <a:latin typeface="+mn-lt"/>
                <a:ea typeface="+mn-ea"/>
                <a:cs typeface="+mn-cs"/>
              </a:defRPr>
            </a:lvl1pPr>
            <a:lvl2pPr marL="457200" indent="0" algn="l" defTabSz="914400" rtl="0" eaLnBrk="1" latinLnBrk="0" hangingPunct="1">
              <a:spcBef>
                <a:spcPct val="20000"/>
              </a:spcBef>
              <a:buClr>
                <a:schemeClr val="accent1"/>
              </a:buClr>
              <a:buSzPct val="100000"/>
              <a:buFont typeface="Symbol"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accent1"/>
              </a:buClr>
              <a:buSzPct val="100000"/>
              <a:buFont typeface="Symbol"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1"/>
              </a:buClr>
              <a:buSzPct val="100000"/>
              <a:buFont typeface="Symbol"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1"/>
              </a:buClr>
              <a:buSzPct val="100000"/>
              <a:buFont typeface="Symbol"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9pPr>
          </a:lstStyle>
          <a:p>
            <a:endParaRPr lang="en-US">
              <a:solidFill>
                <a:schemeClr val="tx2"/>
              </a:solidFill>
            </a:endParaRPr>
          </a:p>
          <a:p>
            <a:r>
              <a:rPr lang="en-US">
                <a:solidFill>
                  <a:schemeClr val="tx2"/>
                </a:solidFill>
              </a:rPr>
              <a:t>Jennifer Amrol, MD</a:t>
            </a:r>
          </a:p>
          <a:p>
            <a:r>
              <a:rPr lang="en-US">
                <a:solidFill>
                  <a:schemeClr val="tx2"/>
                </a:solidFill>
              </a:rPr>
              <a:t>Assistant Professor of Clinical Pediatrics</a:t>
            </a:r>
          </a:p>
          <a:p>
            <a:r>
              <a:rPr lang="en-US">
                <a:solidFill>
                  <a:schemeClr val="tx2"/>
                </a:solidFill>
              </a:rPr>
              <a:t>University of South Carolina School of Medicine</a:t>
            </a:r>
            <a:endParaRPr lang="en-US" dirty="0">
              <a:solidFill>
                <a:schemeClr val="tx2"/>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28600"/>
            <a:ext cx="7772400" cy="257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48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Newborns exhibit crawling behavior that helps them reach their mother’s breast and may then feed within the first hour</a:t>
            </a:r>
          </a:p>
          <a:p>
            <a:r>
              <a:rPr lang="en-US" dirty="0"/>
              <a:t>Fewer breastfeeding problems</a:t>
            </a:r>
          </a:p>
          <a:p>
            <a:r>
              <a:rPr lang="en-US" dirty="0"/>
              <a:t>Less difficulty with future attachment</a:t>
            </a:r>
          </a:p>
          <a:p>
            <a:r>
              <a:rPr lang="en-US" dirty="0"/>
              <a:t>Enhanced milk production</a:t>
            </a:r>
          </a:p>
          <a:p>
            <a:r>
              <a:rPr lang="en-US" dirty="0"/>
              <a:t>Continued SSC supports breastfeeding success even after newborn period</a:t>
            </a:r>
          </a:p>
          <a:p>
            <a:r>
              <a:rPr lang="en-US" dirty="0"/>
              <a:t>Fathers and other adult family members may also participate in SSC</a:t>
            </a:r>
          </a:p>
        </p:txBody>
      </p:sp>
      <p:sp>
        <p:nvSpPr>
          <p:cNvPr id="2" name="Title 1"/>
          <p:cNvSpPr>
            <a:spLocks noGrp="1"/>
          </p:cNvSpPr>
          <p:nvPr>
            <p:ph type="title"/>
          </p:nvPr>
        </p:nvSpPr>
        <p:spPr/>
        <p:txBody>
          <a:bodyPr>
            <a:normAutofit fontScale="90000"/>
          </a:bodyPr>
          <a:lstStyle/>
          <a:p>
            <a:r>
              <a:rPr lang="en-US" dirty="0"/>
              <a:t>Benefits of Skin to Skin Contact (SSC)</a:t>
            </a:r>
          </a:p>
        </p:txBody>
      </p:sp>
    </p:spTree>
    <p:extLst>
      <p:ext uri="{BB962C8B-B14F-4D97-AF65-F5344CB8AC3E}">
        <p14:creationId xmlns:p14="http://schemas.microsoft.com/office/powerpoint/2010/main" val="3557379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3276599"/>
            <a:ext cx="7408333" cy="2849563"/>
          </a:xfrm>
        </p:spPr>
        <p:txBody>
          <a:bodyPr>
            <a:normAutofit/>
          </a:bodyPr>
          <a:lstStyle/>
          <a:p>
            <a:r>
              <a:rPr lang="en-US" dirty="0"/>
              <a:t>Show mothers how to breastfeed and how to maintain lactation even if they should be separated from their infants.</a:t>
            </a:r>
          </a:p>
          <a:p>
            <a:pPr lvl="1"/>
            <a:r>
              <a:rPr lang="en-US" dirty="0">
                <a:solidFill>
                  <a:prstClr val="black"/>
                </a:solidFill>
              </a:rPr>
              <a:t>If mothers and babies are separated, help them express milk within 3 but no more than 6 hours after delivery </a:t>
            </a:r>
          </a:p>
          <a:p>
            <a:endParaRPr lang="en-US" dirty="0"/>
          </a:p>
        </p:txBody>
      </p:sp>
      <p:sp>
        <p:nvSpPr>
          <p:cNvPr id="2" name="Title 1"/>
          <p:cNvSpPr>
            <a:spLocks noGrp="1"/>
          </p:cNvSpPr>
          <p:nvPr>
            <p:ph type="title"/>
          </p:nvPr>
        </p:nvSpPr>
        <p:spPr/>
        <p:txBody>
          <a:bodyPr>
            <a:normAutofit fontScale="90000"/>
          </a:bodyPr>
          <a:lstStyle/>
          <a:p>
            <a:br>
              <a:rPr lang="en-US" dirty="0"/>
            </a:br>
            <a:br>
              <a:rPr lang="en-US" dirty="0"/>
            </a:br>
            <a:r>
              <a:rPr lang="en-US" dirty="0"/>
              <a:t>Step 5</a:t>
            </a:r>
            <a:br>
              <a:rPr lang="en-US" dirty="0"/>
            </a:br>
            <a:br>
              <a:rPr lang="en-US" dirty="0"/>
            </a:br>
            <a:r>
              <a:rPr lang="en-US" dirty="0">
                <a:solidFill>
                  <a:schemeClr val="tx1"/>
                </a:solidFill>
              </a:rPr>
              <a:t>Educate Mothers</a:t>
            </a:r>
          </a:p>
        </p:txBody>
      </p:sp>
    </p:spTree>
    <p:extLst>
      <p:ext uri="{BB962C8B-B14F-4D97-AF65-F5344CB8AC3E}">
        <p14:creationId xmlns:p14="http://schemas.microsoft.com/office/powerpoint/2010/main" val="2914267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343399"/>
          </a:xfrm>
        </p:spPr>
        <p:txBody>
          <a:bodyPr>
            <a:normAutofit/>
          </a:bodyPr>
          <a:lstStyle/>
          <a:p>
            <a:pPr lvl="0"/>
            <a:r>
              <a:rPr lang="en-US" sz="2800" dirty="0">
                <a:solidFill>
                  <a:prstClr val="black"/>
                </a:solidFill>
              </a:rPr>
              <a:t>Prior to discharge, mothers should be educated on basic breastfeeding practices including:</a:t>
            </a:r>
          </a:p>
          <a:p>
            <a:pPr marL="971550" lvl="1" indent="-514350">
              <a:buFont typeface="+mj-lt"/>
              <a:buAutoNum type="arabicPeriod"/>
            </a:pPr>
            <a:r>
              <a:rPr lang="en-US" sz="2200" dirty="0">
                <a:solidFill>
                  <a:prstClr val="black"/>
                </a:solidFill>
              </a:rPr>
              <a:t>The importance of exclusive breastfeeding</a:t>
            </a:r>
          </a:p>
          <a:p>
            <a:pPr marL="971550" lvl="1" indent="-514350">
              <a:buFont typeface="+mj-lt"/>
              <a:buAutoNum type="arabicPeriod"/>
            </a:pPr>
            <a:r>
              <a:rPr lang="en-US" sz="2200" dirty="0">
                <a:solidFill>
                  <a:prstClr val="black"/>
                </a:solidFill>
              </a:rPr>
              <a:t>How to maintain lactation for exclusive breastfeeding for about 6 months</a:t>
            </a:r>
          </a:p>
          <a:p>
            <a:pPr marL="971550" lvl="1" indent="-514350">
              <a:buFont typeface="+mj-lt"/>
              <a:buAutoNum type="arabicPeriod"/>
            </a:pPr>
            <a:r>
              <a:rPr lang="en-US" sz="2200" dirty="0">
                <a:solidFill>
                  <a:prstClr val="black"/>
                </a:solidFill>
              </a:rPr>
              <a:t>Criteria to assess if the baby is getting enough breast milk</a:t>
            </a:r>
          </a:p>
          <a:p>
            <a:pPr marL="971550" lvl="1" indent="-514350">
              <a:buFont typeface="+mj-lt"/>
              <a:buAutoNum type="arabicPeriod"/>
            </a:pPr>
            <a:r>
              <a:rPr lang="en-US" sz="2200" dirty="0">
                <a:solidFill>
                  <a:prstClr val="black"/>
                </a:solidFill>
              </a:rPr>
              <a:t>How to express, handle, and store breast milk, including manual expression</a:t>
            </a:r>
          </a:p>
          <a:p>
            <a:pPr marL="971550" lvl="1" indent="-514350">
              <a:buFont typeface="+mj-lt"/>
              <a:buAutoNum type="arabicPeriod"/>
            </a:pPr>
            <a:r>
              <a:rPr lang="en-US" sz="2200" dirty="0">
                <a:solidFill>
                  <a:prstClr val="black"/>
                </a:solidFill>
              </a:rPr>
              <a:t>How to sustain lactation if the mother is separated from her infant or will not be exclusively breastfeeding after discharge</a:t>
            </a:r>
          </a:p>
        </p:txBody>
      </p:sp>
      <p:sp>
        <p:nvSpPr>
          <p:cNvPr id="2" name="Title 1"/>
          <p:cNvSpPr>
            <a:spLocks noGrp="1"/>
          </p:cNvSpPr>
          <p:nvPr>
            <p:ph type="title"/>
          </p:nvPr>
        </p:nvSpPr>
        <p:spPr/>
        <p:txBody>
          <a:bodyPr/>
          <a:lstStyle/>
          <a:p>
            <a:r>
              <a:rPr lang="en-US" dirty="0"/>
              <a:t>Step 5</a:t>
            </a:r>
          </a:p>
        </p:txBody>
      </p:sp>
    </p:spTree>
    <p:extLst>
      <p:ext uri="{BB962C8B-B14F-4D97-AF65-F5344CB8AC3E}">
        <p14:creationId xmlns:p14="http://schemas.microsoft.com/office/powerpoint/2010/main" val="1688072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394692"/>
            <a:ext cx="7543800" cy="6186309"/>
          </a:xfrm>
          <a:prstGeom prst="rect">
            <a:avLst/>
          </a:prstGeom>
        </p:spPr>
        <p:txBody>
          <a:bodyPr wrap="square">
            <a:spAutoFit/>
          </a:bodyPr>
          <a:lstStyle/>
          <a:p>
            <a:r>
              <a:rPr lang="en-US" b="1" dirty="0">
                <a:solidFill>
                  <a:prstClr val="black"/>
                </a:solidFill>
              </a:rPr>
              <a:t>How to express breast milk by hand</a:t>
            </a:r>
          </a:p>
          <a:p>
            <a:r>
              <a:rPr lang="en-US" dirty="0">
                <a:solidFill>
                  <a:prstClr val="black"/>
                </a:solidFill>
              </a:rPr>
              <a:t>The mother should:</a:t>
            </a:r>
          </a:p>
          <a:p>
            <a:r>
              <a:rPr lang="en-US" dirty="0">
                <a:solidFill>
                  <a:prstClr val="black"/>
                </a:solidFill>
              </a:rPr>
              <a:t>• Have a clean, dry, wide-necked container for the expressed breast milk;</a:t>
            </a:r>
          </a:p>
          <a:p>
            <a:r>
              <a:rPr lang="en-US" dirty="0">
                <a:solidFill>
                  <a:prstClr val="black"/>
                </a:solidFill>
              </a:rPr>
              <a:t>• Wash her hands thoroughly;</a:t>
            </a:r>
          </a:p>
          <a:p>
            <a:r>
              <a:rPr lang="en-US" dirty="0">
                <a:solidFill>
                  <a:prstClr val="black"/>
                </a:solidFill>
              </a:rPr>
              <a:t>• Sit or stand comfortably and hold the container under her nipple and areola;</a:t>
            </a:r>
          </a:p>
          <a:p>
            <a:r>
              <a:rPr lang="en-US" dirty="0">
                <a:solidFill>
                  <a:prstClr val="black"/>
                </a:solidFill>
              </a:rPr>
              <a:t>• Put her thumb on top of her breast and her first finger on the underside of her breast so that they are opposite each other about 4 cm from the tip of the nipple;</a:t>
            </a:r>
          </a:p>
          <a:p>
            <a:r>
              <a:rPr lang="en-US" dirty="0">
                <a:solidFill>
                  <a:prstClr val="black"/>
                </a:solidFill>
              </a:rPr>
              <a:t>• Compress and release her breast between her finger and thumb a few times. If milk does not appear, re-position her thumb and finger a little closer or further away from the nipple and compress and release a number of times as before.  This should not hurt – if it hurts, the technique is wrong. At first no milk may come, but after compressing a few times, milk starts to drip out. It may flow in streams if the oxytocin reflex is active;</a:t>
            </a:r>
          </a:p>
          <a:p>
            <a:r>
              <a:rPr lang="en-US" dirty="0">
                <a:solidFill>
                  <a:prstClr val="black"/>
                </a:solidFill>
              </a:rPr>
              <a:t>• Compress and release all the way around her breast, with her finger and thumb the same distance from the nipple;</a:t>
            </a:r>
          </a:p>
          <a:p>
            <a:r>
              <a:rPr lang="en-US" dirty="0">
                <a:solidFill>
                  <a:prstClr val="black"/>
                </a:solidFill>
              </a:rPr>
              <a:t>• Express each breast until the milk drips slowly;</a:t>
            </a:r>
          </a:p>
          <a:p>
            <a:r>
              <a:rPr lang="en-US" dirty="0">
                <a:solidFill>
                  <a:prstClr val="black"/>
                </a:solidFill>
              </a:rPr>
              <a:t>• Repeat expressing from each breast 5 to 6 times;</a:t>
            </a:r>
          </a:p>
          <a:p>
            <a:r>
              <a:rPr lang="en-US" dirty="0">
                <a:solidFill>
                  <a:prstClr val="black"/>
                </a:solidFill>
              </a:rPr>
              <a:t>• Stop expressing when milk drips slowly from the start of compression, and does not flow;</a:t>
            </a:r>
          </a:p>
          <a:p>
            <a:r>
              <a:rPr lang="en-US" dirty="0">
                <a:solidFill>
                  <a:prstClr val="black"/>
                </a:solidFill>
              </a:rPr>
              <a:t>• Avoid rubbing or sliding her fingers along the skin;</a:t>
            </a:r>
          </a:p>
          <a:p>
            <a:r>
              <a:rPr lang="en-US" dirty="0">
                <a:solidFill>
                  <a:prstClr val="black"/>
                </a:solidFill>
              </a:rPr>
              <a:t>• Avoid squeezing or pinching the nipple itself.</a:t>
            </a:r>
          </a:p>
        </p:txBody>
      </p:sp>
    </p:spTree>
    <p:extLst>
      <p:ext uri="{BB962C8B-B14F-4D97-AF65-F5344CB8AC3E}">
        <p14:creationId xmlns:p14="http://schemas.microsoft.com/office/powerpoint/2010/main" val="517952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hlinkClick r:id="rId2"/>
              </a:rPr>
              <a:t>http://newborns.stanford.edu/Breastfeeding/HandExpression.html</a:t>
            </a:r>
            <a:endParaRPr lang="en-US" dirty="0"/>
          </a:p>
          <a:p>
            <a:endParaRPr lang="en-US" dirty="0"/>
          </a:p>
          <a:p>
            <a:r>
              <a:rPr lang="en-US" dirty="0"/>
              <a:t>From Jane Morton, MD at Stanford University</a:t>
            </a:r>
          </a:p>
          <a:p>
            <a:r>
              <a:rPr lang="en-US" dirty="0"/>
              <a:t>Many other educational videos available at this link</a:t>
            </a:r>
          </a:p>
        </p:txBody>
      </p:sp>
      <p:sp>
        <p:nvSpPr>
          <p:cNvPr id="2" name="Title 1"/>
          <p:cNvSpPr>
            <a:spLocks noGrp="1"/>
          </p:cNvSpPr>
          <p:nvPr>
            <p:ph type="title"/>
          </p:nvPr>
        </p:nvSpPr>
        <p:spPr/>
        <p:txBody>
          <a:bodyPr/>
          <a:lstStyle/>
          <a:p>
            <a:r>
              <a:rPr lang="en-US" dirty="0"/>
              <a:t>Hand Expression Video</a:t>
            </a:r>
          </a:p>
        </p:txBody>
      </p:sp>
    </p:spTree>
    <p:extLst>
      <p:ext uri="{BB962C8B-B14F-4D97-AF65-F5344CB8AC3E}">
        <p14:creationId xmlns:p14="http://schemas.microsoft.com/office/powerpoint/2010/main" val="2028679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Mothers who have chosen to feed formula should receive:</a:t>
            </a:r>
          </a:p>
          <a:p>
            <a:pPr lvl="1"/>
            <a:r>
              <a:rPr lang="en-US" dirty="0"/>
              <a:t>Written instruction regarding formula, not specific to a particular brand</a:t>
            </a:r>
          </a:p>
          <a:p>
            <a:pPr lvl="1"/>
            <a:r>
              <a:rPr lang="en-US" dirty="0"/>
              <a:t>Verbal information about safe preparation, handling, storage (May use USDA guideline), and feeding</a:t>
            </a:r>
          </a:p>
          <a:p>
            <a:r>
              <a:rPr lang="en-US" dirty="0"/>
              <a:t>Staff should document completion of instruction on formula preparation and safe feeding in the record</a:t>
            </a:r>
          </a:p>
          <a:p>
            <a:r>
              <a:rPr lang="en-US" dirty="0"/>
              <a:t>This information should be given on an individual basis only to women who have chosen to formula feed or mix feed their babies (NO GROUP SESSIONS)</a:t>
            </a:r>
          </a:p>
        </p:txBody>
      </p:sp>
      <p:sp>
        <p:nvSpPr>
          <p:cNvPr id="2" name="Title 1"/>
          <p:cNvSpPr>
            <a:spLocks noGrp="1"/>
          </p:cNvSpPr>
          <p:nvPr>
            <p:ph type="title"/>
          </p:nvPr>
        </p:nvSpPr>
        <p:spPr/>
        <p:txBody>
          <a:bodyPr>
            <a:normAutofit fontScale="90000"/>
          </a:bodyPr>
          <a:lstStyle/>
          <a:p>
            <a:r>
              <a:rPr lang="en-US" dirty="0"/>
              <a:t>Step 5</a:t>
            </a:r>
            <a:br>
              <a:rPr lang="en-US" dirty="0"/>
            </a:br>
            <a:r>
              <a:rPr lang="en-US" dirty="0"/>
              <a:t>If Not Breastfeeding…</a:t>
            </a:r>
          </a:p>
        </p:txBody>
      </p:sp>
    </p:spTree>
    <p:extLst>
      <p:ext uri="{BB962C8B-B14F-4D97-AF65-F5344CB8AC3E}">
        <p14:creationId xmlns:p14="http://schemas.microsoft.com/office/powerpoint/2010/main" val="4027593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a:solidFill>
                  <a:srgbClr val="000000"/>
                </a:solidFill>
                <a:latin typeface="Verdana"/>
              </a:rPr>
              <a:t>USDA. WIC Works Resource System.</a:t>
            </a:r>
          </a:p>
          <a:p>
            <a:pPr lvl="1">
              <a:buFont typeface="Arial" pitchFamily="34" charset="0"/>
              <a:buChar char="•"/>
            </a:pPr>
            <a:r>
              <a:rPr lang="en-US" dirty="0">
                <a:solidFill>
                  <a:srgbClr val="000000"/>
                </a:solidFill>
                <a:latin typeface="Verdana"/>
              </a:rPr>
              <a:t>Provides details on formula feeding</a:t>
            </a:r>
          </a:p>
          <a:p>
            <a:pPr lvl="2"/>
            <a:r>
              <a:rPr lang="en-US" dirty="0">
                <a:hlinkClick r:id="rId2"/>
              </a:rPr>
              <a:t>http://www.nal.usda.gov/wicworks/Topics/FG/Chapter4_InfantFormulaFeeding.pdf</a:t>
            </a:r>
            <a:endParaRPr lang="en-US" dirty="0"/>
          </a:p>
          <a:p>
            <a:pPr lvl="1">
              <a:buFont typeface="Arial" pitchFamily="34" charset="0"/>
              <a:buChar char="•"/>
            </a:pPr>
            <a:r>
              <a:rPr lang="en-US" sz="2800" dirty="0">
                <a:solidFill>
                  <a:srgbClr val="000000"/>
                </a:solidFill>
              </a:rPr>
              <a:t>Provides details on formula preparation</a:t>
            </a:r>
          </a:p>
          <a:p>
            <a:pPr lvl="2"/>
            <a:r>
              <a:rPr lang="en-US" dirty="0">
                <a:hlinkClick r:id="rId3"/>
              </a:rPr>
              <a:t>http://www.nal.usda.gov/wicworks/WIC_Learning_Online/support/job_aids/formula.pdf</a:t>
            </a:r>
            <a:endParaRPr lang="en-US" dirty="0"/>
          </a:p>
          <a:p>
            <a:endParaRPr lang="en-US" dirty="0"/>
          </a:p>
        </p:txBody>
      </p:sp>
      <p:sp>
        <p:nvSpPr>
          <p:cNvPr id="2" name="Title 1"/>
          <p:cNvSpPr>
            <a:spLocks noGrp="1"/>
          </p:cNvSpPr>
          <p:nvPr>
            <p:ph type="title"/>
          </p:nvPr>
        </p:nvSpPr>
        <p:spPr/>
        <p:txBody>
          <a:bodyPr>
            <a:normAutofit fontScale="90000"/>
          </a:bodyPr>
          <a:lstStyle/>
          <a:p>
            <a:r>
              <a:rPr lang="en-US" sz="4000" dirty="0">
                <a:solidFill>
                  <a:schemeClr val="bg1"/>
                </a:solidFill>
              </a:rPr>
              <a:t>Step 5</a:t>
            </a:r>
            <a:br>
              <a:rPr lang="en-US" sz="4000" dirty="0">
                <a:solidFill>
                  <a:schemeClr val="bg1"/>
                </a:solidFill>
              </a:rPr>
            </a:br>
            <a:r>
              <a:rPr lang="en-US" sz="4000" dirty="0">
                <a:solidFill>
                  <a:schemeClr val="bg1"/>
                </a:solidFill>
              </a:rPr>
              <a:t>If Not Breastfeeding…</a:t>
            </a:r>
            <a:endParaRPr lang="en-US" dirty="0">
              <a:solidFill>
                <a:schemeClr val="bg1"/>
              </a:solidFill>
            </a:endParaRPr>
          </a:p>
        </p:txBody>
      </p:sp>
    </p:spTree>
    <p:extLst>
      <p:ext uri="{BB962C8B-B14F-4D97-AF65-F5344CB8AC3E}">
        <p14:creationId xmlns:p14="http://schemas.microsoft.com/office/powerpoint/2010/main" val="374719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07304"/>
            <a:ext cx="7408333" cy="3450696"/>
          </a:xfrm>
        </p:spPr>
        <p:txBody>
          <a:bodyPr>
            <a:normAutofit lnSpcReduction="10000"/>
          </a:bodyPr>
          <a:lstStyle/>
          <a:p>
            <a:pPr lvl="1"/>
            <a:r>
              <a:rPr lang="en-US" dirty="0"/>
              <a:t>Formula will not be given to any breastfed infant unless </a:t>
            </a:r>
            <a:r>
              <a:rPr lang="en-US" b="1" dirty="0"/>
              <a:t>specifically ordered </a:t>
            </a:r>
            <a:r>
              <a:rPr lang="en-US" dirty="0"/>
              <a:t>for a medical indication or with the mother’s informed and documented request. </a:t>
            </a:r>
          </a:p>
          <a:p>
            <a:pPr lvl="1"/>
            <a:r>
              <a:rPr lang="en-US" dirty="0"/>
              <a:t>When a breastfeeding mother requests a human milk substitute, the staff will </a:t>
            </a:r>
            <a:r>
              <a:rPr lang="en-US" b="1" dirty="0"/>
              <a:t>explore the mother’s reason </a:t>
            </a:r>
            <a:r>
              <a:rPr lang="en-US" dirty="0"/>
              <a:t>for the request as well as any concerns she has. </a:t>
            </a:r>
          </a:p>
          <a:p>
            <a:pPr lvl="1"/>
            <a:r>
              <a:rPr lang="en-US" dirty="0"/>
              <a:t>The staff will educate the mother regarding the negative consequences of feeding infants human milk substitutes, and </a:t>
            </a:r>
            <a:r>
              <a:rPr lang="en-US" b="1" dirty="0"/>
              <a:t>the counseling and education will be documented in the mother’s chart</a:t>
            </a:r>
            <a:r>
              <a:rPr lang="en-US" dirty="0"/>
              <a:t>. </a:t>
            </a:r>
          </a:p>
          <a:p>
            <a:endParaRPr lang="en-US" dirty="0"/>
          </a:p>
          <a:p>
            <a:endParaRPr lang="en-US" dirty="0"/>
          </a:p>
        </p:txBody>
      </p:sp>
      <p:sp>
        <p:nvSpPr>
          <p:cNvPr id="2" name="Title 1"/>
          <p:cNvSpPr>
            <a:spLocks noGrp="1"/>
          </p:cNvSpPr>
          <p:nvPr>
            <p:ph type="title"/>
          </p:nvPr>
        </p:nvSpPr>
        <p:spPr>
          <a:xfrm>
            <a:off x="457200" y="338328"/>
            <a:ext cx="8229600" cy="2709672"/>
          </a:xfrm>
        </p:spPr>
        <p:txBody>
          <a:bodyPr>
            <a:normAutofit fontScale="90000"/>
          </a:bodyPr>
          <a:lstStyle/>
          <a:p>
            <a:r>
              <a:rPr lang="en-US" dirty="0"/>
              <a:t>Step 6</a:t>
            </a:r>
            <a:br>
              <a:rPr lang="en-US" dirty="0"/>
            </a:br>
            <a:r>
              <a:rPr lang="en-US" dirty="0">
                <a:solidFill>
                  <a:schemeClr val="tx1"/>
                </a:solidFill>
              </a:rPr>
              <a:t>Give newborn infants no food or drink other than breast milk unless medically indicated.</a:t>
            </a:r>
          </a:p>
        </p:txBody>
      </p:sp>
    </p:spTree>
    <p:extLst>
      <p:ext uri="{BB962C8B-B14F-4D97-AF65-F5344CB8AC3E}">
        <p14:creationId xmlns:p14="http://schemas.microsoft.com/office/powerpoint/2010/main" val="139952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648200"/>
          </a:xfrm>
        </p:spPr>
        <p:txBody>
          <a:bodyPr>
            <a:normAutofit/>
          </a:bodyPr>
          <a:lstStyle/>
          <a:p>
            <a:r>
              <a:rPr lang="en-US" dirty="0"/>
              <a:t>HIV infection</a:t>
            </a:r>
          </a:p>
          <a:p>
            <a:pPr lvl="1"/>
            <a:r>
              <a:rPr lang="en-US" dirty="0"/>
              <a:t>When replacement feeding is acceptable, feasible, affordable, sustainable, and safe</a:t>
            </a:r>
          </a:p>
          <a:p>
            <a:r>
              <a:rPr lang="en-US" dirty="0"/>
              <a:t>Human t-</a:t>
            </a:r>
            <a:r>
              <a:rPr lang="en-US" dirty="0" err="1"/>
              <a:t>lymphotrophic</a:t>
            </a:r>
            <a:r>
              <a:rPr lang="en-US" dirty="0"/>
              <a:t> virus type I or II </a:t>
            </a:r>
          </a:p>
          <a:p>
            <a:pPr lvl="1"/>
            <a:r>
              <a:rPr lang="en-US" dirty="0"/>
              <a:t>Rare in the US</a:t>
            </a:r>
          </a:p>
          <a:p>
            <a:r>
              <a:rPr lang="en-US" dirty="0"/>
              <a:t>Untreated brucellosis</a:t>
            </a:r>
          </a:p>
          <a:p>
            <a:r>
              <a:rPr lang="en-US" dirty="0"/>
              <a:t>Certain medications, prescribed cancer chemotherapy, radioactive isotopes, antimetabolites, statins,  antiretroviral medications and other medications where the risk of morbidity outweighs the benefits of breast milk feeding </a:t>
            </a:r>
          </a:p>
          <a:p>
            <a:r>
              <a:rPr lang="en-US" dirty="0"/>
              <a:t>Undergoing radiation therapy </a:t>
            </a:r>
          </a:p>
        </p:txBody>
      </p:sp>
      <p:sp>
        <p:nvSpPr>
          <p:cNvPr id="2" name="Title 1"/>
          <p:cNvSpPr>
            <a:spLocks noGrp="1"/>
          </p:cNvSpPr>
          <p:nvPr>
            <p:ph type="title"/>
          </p:nvPr>
        </p:nvSpPr>
        <p:spPr/>
        <p:txBody>
          <a:bodyPr>
            <a:normAutofit fontScale="90000"/>
          </a:bodyPr>
          <a:lstStyle/>
          <a:p>
            <a:r>
              <a:rPr lang="en-US" dirty="0"/>
              <a:t>Maternal Medical Indications </a:t>
            </a:r>
            <a:br>
              <a:rPr lang="en-US" dirty="0"/>
            </a:br>
            <a:r>
              <a:rPr lang="en-US" dirty="0"/>
              <a:t>to Use Formula </a:t>
            </a:r>
          </a:p>
        </p:txBody>
      </p:sp>
    </p:spTree>
    <p:extLst>
      <p:ext uri="{BB962C8B-B14F-4D97-AF65-F5344CB8AC3E}">
        <p14:creationId xmlns:p14="http://schemas.microsoft.com/office/powerpoint/2010/main" val="742806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181600"/>
          </a:xfrm>
        </p:spPr>
        <p:txBody>
          <a:bodyPr>
            <a:normAutofit fontScale="92500" lnSpcReduction="10000"/>
          </a:bodyPr>
          <a:lstStyle/>
          <a:p>
            <a:r>
              <a:rPr lang="en-US" dirty="0"/>
              <a:t>Severe illness that prevents a mother from caring for her infant</a:t>
            </a:r>
          </a:p>
          <a:p>
            <a:pPr lvl="1"/>
            <a:r>
              <a:rPr lang="en-US" dirty="0"/>
              <a:t>For example sepsis</a:t>
            </a:r>
          </a:p>
          <a:p>
            <a:r>
              <a:rPr lang="en-US" sz="2200" dirty="0"/>
              <a:t>Herpes simplex virus type 1 (HSV-1): direct contact between lesions on the mother's breasts and the infant's mouth should be avoided until all active lesions have resolved</a:t>
            </a:r>
          </a:p>
          <a:p>
            <a:pPr lvl="1"/>
            <a:r>
              <a:rPr lang="en-US" dirty="0"/>
              <a:t>Expressed milk may be fed to infant</a:t>
            </a:r>
          </a:p>
          <a:p>
            <a:r>
              <a:rPr lang="en-US" sz="2200" dirty="0"/>
              <a:t>Active, untreated tuberculosis</a:t>
            </a:r>
          </a:p>
          <a:p>
            <a:pPr lvl="1"/>
            <a:r>
              <a:rPr lang="en-US" dirty="0"/>
              <a:t>Until treatment has been received and mother is no longer contagious, expressed milk must be fed to the infant</a:t>
            </a:r>
          </a:p>
          <a:p>
            <a:r>
              <a:rPr lang="en-US" sz="2200" dirty="0"/>
              <a:t>Active, untreated varicella </a:t>
            </a:r>
          </a:p>
          <a:p>
            <a:pPr lvl="1"/>
            <a:r>
              <a:rPr lang="en-US" dirty="0"/>
              <a:t>Infant may breastfeed after receiving immune globulin but should not have direct contact with uncrusted lesions </a:t>
            </a:r>
          </a:p>
          <a:p>
            <a:pPr lvl="1"/>
            <a:r>
              <a:rPr lang="en-US" dirty="0"/>
              <a:t>Expressed milk may be fed to infant </a:t>
            </a:r>
          </a:p>
          <a:p>
            <a:r>
              <a:rPr lang="en-US" sz="2200" dirty="0"/>
              <a:t>Substance and/or alcohol abuse </a:t>
            </a:r>
          </a:p>
          <a:p>
            <a:pPr lvl="1"/>
            <a:r>
              <a:rPr lang="en-US" dirty="0"/>
              <a:t>Avoid nursing until free of abused drugs </a:t>
            </a:r>
          </a:p>
          <a:p>
            <a:endParaRPr lang="en-US" dirty="0"/>
          </a:p>
        </p:txBody>
      </p:sp>
      <p:sp>
        <p:nvSpPr>
          <p:cNvPr id="2" name="Title 1"/>
          <p:cNvSpPr>
            <a:spLocks noGrp="1"/>
          </p:cNvSpPr>
          <p:nvPr>
            <p:ph type="title"/>
          </p:nvPr>
        </p:nvSpPr>
        <p:spPr>
          <a:xfrm>
            <a:off x="457200" y="152400"/>
            <a:ext cx="8229600" cy="1252728"/>
          </a:xfrm>
        </p:spPr>
        <p:txBody>
          <a:bodyPr>
            <a:normAutofit/>
          </a:bodyPr>
          <a:lstStyle/>
          <a:p>
            <a:r>
              <a:rPr lang="en-US" dirty="0"/>
              <a:t>Avoid Breastfeeding Temporarily</a:t>
            </a:r>
          </a:p>
        </p:txBody>
      </p:sp>
    </p:spTree>
    <p:extLst>
      <p:ext uri="{BB962C8B-B14F-4D97-AF65-F5344CB8AC3E}">
        <p14:creationId xmlns:p14="http://schemas.microsoft.com/office/powerpoint/2010/main" val="3547583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Examine and define the Ten Steps to Successful Breastfeeding and the significance of each step.</a:t>
            </a:r>
          </a:p>
          <a:p>
            <a:pPr lvl="0"/>
            <a:endParaRPr lang="en-US" dirty="0"/>
          </a:p>
          <a:p>
            <a:pPr lvl="0"/>
            <a:r>
              <a:rPr lang="en-US" dirty="0"/>
              <a:t>Identify the importance of breastfeeding and its benefits.</a:t>
            </a:r>
          </a:p>
          <a:p>
            <a:pPr lvl="0"/>
            <a:endParaRPr lang="en-US" dirty="0"/>
          </a:p>
          <a:p>
            <a:pPr lvl="0"/>
            <a:r>
              <a:rPr lang="en-US" dirty="0"/>
              <a:t>Identify the contraindications to breastfeeding.</a:t>
            </a:r>
          </a:p>
          <a:p>
            <a:endParaRPr lang="en-US" dirty="0"/>
          </a:p>
        </p:txBody>
      </p:sp>
      <p:sp>
        <p:nvSpPr>
          <p:cNvPr id="3" name="Title 2"/>
          <p:cNvSpPr>
            <a:spLocks noGrp="1"/>
          </p:cNvSpPr>
          <p:nvPr>
            <p:ph type="title"/>
          </p:nvPr>
        </p:nvSpPr>
        <p:spPr/>
        <p:txBody>
          <a:bodyPr/>
          <a:lstStyle/>
          <a:p>
            <a:r>
              <a:rPr lang="en-US" dirty="0"/>
              <a:t>Objectives</a:t>
            </a:r>
          </a:p>
        </p:txBody>
      </p:sp>
    </p:spTree>
    <p:extLst>
      <p:ext uri="{BB962C8B-B14F-4D97-AF65-F5344CB8AC3E}">
        <p14:creationId xmlns:p14="http://schemas.microsoft.com/office/powerpoint/2010/main" val="1572816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a:t>Maternal use of nicotine, alcohol, ecstasy, amphetamines, cocaine, and related stimulants has been demonstrated to have harmful effects on breastfed babies</a:t>
            </a:r>
          </a:p>
          <a:p>
            <a:pPr lvl="1"/>
            <a:r>
              <a:rPr lang="en-US" dirty="0"/>
              <a:t>Maternal smoking is a risk factor for low milk supply, poor weight gain, and SIDS</a:t>
            </a:r>
          </a:p>
          <a:p>
            <a:pPr lvl="1"/>
            <a:r>
              <a:rPr lang="en-US" dirty="0"/>
              <a:t>Encourage smoking cessation but breastfeeding a baby in a smoke filled environment will be beneficial to protect against respiratory infections</a:t>
            </a:r>
          </a:p>
          <a:p>
            <a:pPr lvl="1"/>
            <a:r>
              <a:rPr lang="en-US" dirty="0"/>
              <a:t>Limit smoking to after nursing</a:t>
            </a:r>
          </a:p>
          <a:p>
            <a:r>
              <a:rPr lang="en-US" dirty="0"/>
              <a:t>Alcohol, opioids, benzodiazepines and cannabis can cause sedation in both the mother and the baby</a:t>
            </a:r>
          </a:p>
          <a:p>
            <a:pPr lvl="1"/>
            <a:r>
              <a:rPr lang="en-US" dirty="0"/>
              <a:t>Alcohol ingestion should be limited to ~2oz liquor, 8oz wine, or 2 beers</a:t>
            </a:r>
          </a:p>
          <a:p>
            <a:pPr lvl="1"/>
            <a:r>
              <a:rPr lang="en-US" dirty="0"/>
              <a:t>Nursing should occur ≥2 hours after alcohol intake to reduce level in plasma and milk</a:t>
            </a:r>
          </a:p>
          <a:p>
            <a:r>
              <a:rPr lang="en-US" dirty="0"/>
              <a:t>Mothers should be encouraged not to use these substances and given opportunities and support to abstain</a:t>
            </a:r>
          </a:p>
          <a:p>
            <a:r>
              <a:rPr lang="en-US" dirty="0"/>
              <a:t>Mothers enrolled in supervised methadone maintenance programs may be encouraged to breastfeed</a:t>
            </a:r>
          </a:p>
          <a:p>
            <a:endParaRPr lang="en-US" dirty="0"/>
          </a:p>
          <a:p>
            <a:endParaRPr lang="en-US" dirty="0"/>
          </a:p>
        </p:txBody>
      </p:sp>
      <p:sp>
        <p:nvSpPr>
          <p:cNvPr id="2" name="Title 1"/>
          <p:cNvSpPr>
            <a:spLocks noGrp="1"/>
          </p:cNvSpPr>
          <p:nvPr>
            <p:ph type="title"/>
          </p:nvPr>
        </p:nvSpPr>
        <p:spPr>
          <a:xfrm>
            <a:off x="457200" y="457200"/>
            <a:ext cx="8229600" cy="1252728"/>
          </a:xfrm>
        </p:spPr>
        <p:txBody>
          <a:bodyPr>
            <a:normAutofit fontScale="90000"/>
          </a:bodyPr>
          <a:lstStyle/>
          <a:p>
            <a:r>
              <a:rPr lang="en-US" dirty="0"/>
              <a:t>Maternal Substance and/or </a:t>
            </a:r>
            <a:br>
              <a:rPr lang="en-US" dirty="0"/>
            </a:br>
            <a:r>
              <a:rPr lang="en-US" dirty="0"/>
              <a:t>Alcohol Abuse</a:t>
            </a:r>
          </a:p>
        </p:txBody>
      </p:sp>
    </p:spTree>
    <p:extLst>
      <p:ext uri="{BB962C8B-B14F-4D97-AF65-F5344CB8AC3E}">
        <p14:creationId xmlns:p14="http://schemas.microsoft.com/office/powerpoint/2010/main" val="360566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675466"/>
            <a:ext cx="7408333" cy="3953933"/>
          </a:xfrm>
        </p:spPr>
        <p:txBody>
          <a:bodyPr>
            <a:normAutofit fontScale="77500" lnSpcReduction="20000"/>
          </a:bodyPr>
          <a:lstStyle/>
          <a:p>
            <a:r>
              <a:rPr lang="en-US" dirty="0"/>
              <a:t>Maternal medication:</a:t>
            </a:r>
          </a:p>
          <a:p>
            <a:pPr lvl="1"/>
            <a:r>
              <a:rPr lang="en-US" dirty="0"/>
              <a:t>Sedating psychotherapeutic drugs, anti-epileptic drugs and opioids and their combinations may cause side effects such as drowsiness and respiratory depression and are better avoided if a safer alternative is available</a:t>
            </a:r>
          </a:p>
          <a:p>
            <a:pPr lvl="1"/>
            <a:r>
              <a:rPr lang="en-US" dirty="0"/>
              <a:t>Most radioactive compounds require temporary cessation of breastfeeding (if for diagnostic purposes) or may preclude breastfeeding if for therapy</a:t>
            </a:r>
          </a:p>
          <a:p>
            <a:pPr lvl="2"/>
            <a:r>
              <a:rPr lang="en-US" dirty="0"/>
              <a:t>Radioactive iodine-131 is better avoided given that safer alternatives are available – a mother can resume breastfeeding about two months after receiving this substance</a:t>
            </a:r>
          </a:p>
          <a:p>
            <a:pPr lvl="1"/>
            <a:r>
              <a:rPr lang="en-US" dirty="0"/>
              <a:t>Excessive use of topical iodine or </a:t>
            </a:r>
            <a:r>
              <a:rPr lang="en-US" dirty="0" err="1"/>
              <a:t>iodophors</a:t>
            </a:r>
            <a:r>
              <a:rPr lang="en-US" dirty="0"/>
              <a:t> (e.g., </a:t>
            </a:r>
            <a:r>
              <a:rPr lang="en-US" dirty="0" err="1"/>
              <a:t>povidone</a:t>
            </a:r>
            <a:r>
              <a:rPr lang="en-US" dirty="0"/>
              <a:t>-iodine), especially on open wounds or mucous membranes, can result in thyroid suppression or electrolyte abnormalities in the breastfed infant and should be avoided</a:t>
            </a:r>
          </a:p>
          <a:p>
            <a:pPr lvl="1"/>
            <a:r>
              <a:rPr lang="en-US" dirty="0"/>
              <a:t>Cytotoxic chemotherapy requires that a mother stops breastfeeding during therapy</a:t>
            </a:r>
          </a:p>
          <a:p>
            <a:endParaRPr lang="en-US" dirty="0"/>
          </a:p>
        </p:txBody>
      </p:sp>
      <p:sp>
        <p:nvSpPr>
          <p:cNvPr id="2" name="Title 1"/>
          <p:cNvSpPr>
            <a:spLocks noGrp="1"/>
          </p:cNvSpPr>
          <p:nvPr>
            <p:ph type="title"/>
          </p:nvPr>
        </p:nvSpPr>
        <p:spPr/>
        <p:txBody>
          <a:bodyPr>
            <a:normAutofit fontScale="90000"/>
          </a:bodyPr>
          <a:lstStyle/>
          <a:p>
            <a:r>
              <a:rPr lang="en-US" dirty="0"/>
              <a:t>Maternal Indications for </a:t>
            </a:r>
            <a:br>
              <a:rPr lang="en-US" dirty="0"/>
            </a:br>
            <a:r>
              <a:rPr lang="en-US" dirty="0"/>
              <a:t>Temporary Formula Use</a:t>
            </a:r>
          </a:p>
        </p:txBody>
      </p:sp>
    </p:spTree>
    <p:extLst>
      <p:ext uri="{BB962C8B-B14F-4D97-AF65-F5344CB8AC3E}">
        <p14:creationId xmlns:p14="http://schemas.microsoft.com/office/powerpoint/2010/main" val="4019312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457200" y="2514600"/>
            <a:ext cx="8229600" cy="4191000"/>
          </a:xfrm>
        </p:spPr>
        <p:txBody>
          <a:bodyPr>
            <a:normAutofit/>
          </a:bodyPr>
          <a:lstStyle/>
          <a:p>
            <a:pPr eaLnBrk="1" hangingPunct="1">
              <a:lnSpc>
                <a:spcPct val="80000"/>
              </a:lnSpc>
              <a:defRPr/>
            </a:pPr>
            <a:r>
              <a:rPr lang="en-US" sz="2800" dirty="0"/>
              <a:t>Most medicines mothers take are safe for term infants.  Risk is highest in first two months of life and decreases after that.  Drugs with LMW or low protein binding pass more easily into breast milk- so monitoring is necessary.</a:t>
            </a:r>
          </a:p>
          <a:p>
            <a:pPr eaLnBrk="1" hangingPunct="1">
              <a:lnSpc>
                <a:spcPct val="80000"/>
              </a:lnSpc>
              <a:defRPr/>
            </a:pPr>
            <a:r>
              <a:rPr lang="en-US" sz="2800" dirty="0"/>
              <a:t>Caffeine after one cup of coffee is insignificant but level may accumulate if large amount of caffeinated beverages are consumed; caffeine is not metabolized well by young infants.</a:t>
            </a:r>
          </a:p>
          <a:p>
            <a:pPr eaLnBrk="1" hangingPunct="1">
              <a:lnSpc>
                <a:spcPct val="80000"/>
              </a:lnSpc>
              <a:defRPr/>
            </a:pPr>
            <a:r>
              <a:rPr lang="en-US" sz="2800" dirty="0"/>
              <a:t>Exercising may increase lactic acid in milk for 30-90 minutes and may change the taste.</a:t>
            </a:r>
          </a:p>
        </p:txBody>
      </p:sp>
      <p:sp>
        <p:nvSpPr>
          <p:cNvPr id="129026" name="Rectangle 2"/>
          <p:cNvSpPr>
            <a:spLocks noGrp="1" noChangeArrowheads="1"/>
          </p:cNvSpPr>
          <p:nvPr>
            <p:ph type="title"/>
          </p:nvPr>
        </p:nvSpPr>
        <p:spPr/>
        <p:txBody>
          <a:bodyPr>
            <a:normAutofit/>
          </a:bodyPr>
          <a:lstStyle/>
          <a:p>
            <a:pPr eaLnBrk="1" hangingPunct="1">
              <a:defRPr/>
            </a:pPr>
            <a:r>
              <a:rPr lang="en-US" dirty="0"/>
              <a:t>Medications and Breastfeeding</a:t>
            </a:r>
          </a:p>
        </p:txBody>
      </p:sp>
    </p:spTree>
    <p:extLst>
      <p:ext uri="{BB962C8B-B14F-4D97-AF65-F5344CB8AC3E}">
        <p14:creationId xmlns:p14="http://schemas.microsoft.com/office/powerpoint/2010/main" val="130947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defRPr/>
            </a:pPr>
            <a:r>
              <a:rPr lang="en-US" dirty="0"/>
              <a:t>Download the free </a:t>
            </a:r>
            <a:r>
              <a:rPr lang="en-US" b="1" dirty="0" err="1"/>
              <a:t>LactMed</a:t>
            </a:r>
            <a:r>
              <a:rPr lang="en-US" dirty="0"/>
              <a:t> app </a:t>
            </a:r>
          </a:p>
          <a:p>
            <a:pPr lvl="1">
              <a:defRPr/>
            </a:pPr>
            <a:r>
              <a:rPr lang="en-US" dirty="0"/>
              <a:t>Easy to find, up to date information</a:t>
            </a:r>
          </a:p>
          <a:p>
            <a:pPr lvl="1">
              <a:defRPr/>
            </a:pPr>
            <a:r>
              <a:rPr lang="en-US" dirty="0"/>
              <a:t>Can search by drug name or drug class</a:t>
            </a:r>
          </a:p>
          <a:p>
            <a:pPr lvl="1">
              <a:defRPr/>
            </a:pPr>
            <a:r>
              <a:rPr lang="en-US" dirty="0"/>
              <a:t>Gives information about effect on infants and effects on lactation</a:t>
            </a:r>
          </a:p>
          <a:p>
            <a:pPr lvl="1">
              <a:defRPr/>
            </a:pPr>
            <a:r>
              <a:rPr lang="en-US" dirty="0"/>
              <a:t>Summary of Use gives relevant information</a:t>
            </a:r>
          </a:p>
          <a:p>
            <a:pPr>
              <a:defRPr/>
            </a:pPr>
            <a:r>
              <a:rPr lang="en-US" dirty="0"/>
              <a:t>Download the free </a:t>
            </a:r>
            <a:r>
              <a:rPr lang="en-US" b="1" dirty="0"/>
              <a:t>HCP’s Guide to Breastfeeding </a:t>
            </a:r>
            <a:r>
              <a:rPr lang="en-US" dirty="0"/>
              <a:t>app</a:t>
            </a:r>
          </a:p>
          <a:p>
            <a:pPr lvl="1">
              <a:defRPr/>
            </a:pPr>
            <a:r>
              <a:rPr lang="en-US" dirty="0"/>
              <a:t>Created by Texas Department of State Health Services</a:t>
            </a:r>
          </a:p>
          <a:p>
            <a:pPr lvl="1">
              <a:defRPr/>
            </a:pPr>
            <a:r>
              <a:rPr lang="en-US" dirty="0"/>
              <a:t>Resource for education, problems, evidence, and coding</a:t>
            </a:r>
          </a:p>
          <a:p>
            <a:pPr lvl="1">
              <a:defRPr/>
            </a:pPr>
            <a:endParaRPr lang="en-US" dirty="0"/>
          </a:p>
        </p:txBody>
      </p:sp>
      <p:sp>
        <p:nvSpPr>
          <p:cNvPr id="2" name="Title 1"/>
          <p:cNvSpPr>
            <a:spLocks noGrp="1"/>
          </p:cNvSpPr>
          <p:nvPr>
            <p:ph type="title"/>
          </p:nvPr>
        </p:nvSpPr>
        <p:spPr/>
        <p:txBody>
          <a:bodyPr>
            <a:normAutofit/>
          </a:bodyPr>
          <a:lstStyle/>
          <a:p>
            <a:pPr>
              <a:defRPr/>
            </a:pPr>
            <a:r>
              <a:rPr lang="en-US" dirty="0"/>
              <a:t>Medications and Breastfeeding</a:t>
            </a:r>
          </a:p>
        </p:txBody>
      </p:sp>
    </p:spTree>
    <p:extLst>
      <p:ext uri="{BB962C8B-B14F-4D97-AF65-F5344CB8AC3E}">
        <p14:creationId xmlns:p14="http://schemas.microsoft.com/office/powerpoint/2010/main" val="361037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648200"/>
          </a:xfrm>
        </p:spPr>
        <p:txBody>
          <a:bodyPr>
            <a:normAutofit fontScale="85000" lnSpcReduction="20000"/>
          </a:bodyPr>
          <a:lstStyle/>
          <a:p>
            <a:r>
              <a:rPr lang="en-US" dirty="0"/>
              <a:t>Breast abscess</a:t>
            </a:r>
          </a:p>
          <a:p>
            <a:pPr lvl="1"/>
            <a:r>
              <a:rPr lang="en-US" dirty="0"/>
              <a:t>Breastfeeding should continue on the unaffected breast</a:t>
            </a:r>
          </a:p>
          <a:p>
            <a:pPr lvl="1"/>
            <a:r>
              <a:rPr lang="en-US" dirty="0"/>
              <a:t>Feeding from the affected breast can resume once treatment has started</a:t>
            </a:r>
          </a:p>
          <a:p>
            <a:r>
              <a:rPr lang="en-US" dirty="0"/>
              <a:t>Hepatitis B</a:t>
            </a:r>
          </a:p>
          <a:p>
            <a:pPr lvl="1"/>
            <a:r>
              <a:rPr lang="en-US" dirty="0"/>
              <a:t>Infants should be given hepatitis B vaccine, within the first 48 hours or as soon as possible thereafter</a:t>
            </a:r>
          </a:p>
          <a:p>
            <a:r>
              <a:rPr lang="en-US" dirty="0"/>
              <a:t>Hepatitis C</a:t>
            </a:r>
          </a:p>
          <a:p>
            <a:r>
              <a:rPr lang="en-US" dirty="0"/>
              <a:t>Mastitis</a:t>
            </a:r>
          </a:p>
          <a:p>
            <a:pPr lvl="1"/>
            <a:r>
              <a:rPr lang="en-US" dirty="0"/>
              <a:t>If breastfeeding is very painful, milk must be removed by expression to prevent progression of the condition</a:t>
            </a:r>
          </a:p>
          <a:p>
            <a:r>
              <a:rPr lang="en-US" dirty="0"/>
              <a:t>Tuberculosis</a:t>
            </a:r>
          </a:p>
          <a:p>
            <a:pPr lvl="1"/>
            <a:r>
              <a:rPr lang="en-US" dirty="0"/>
              <a:t>Mother and baby should be managed according to national tuberculosis guidelines (separation with feeds of expressed milk until mother is treated and  no longer contagious)</a:t>
            </a:r>
          </a:p>
          <a:p>
            <a:r>
              <a:rPr lang="en-US" dirty="0"/>
              <a:t>Poor maternal nutrition</a:t>
            </a:r>
          </a:p>
        </p:txBody>
      </p:sp>
      <p:sp>
        <p:nvSpPr>
          <p:cNvPr id="2" name="Title 1"/>
          <p:cNvSpPr>
            <a:spLocks noGrp="1"/>
          </p:cNvSpPr>
          <p:nvPr>
            <p:ph type="title"/>
          </p:nvPr>
        </p:nvSpPr>
        <p:spPr/>
        <p:txBody>
          <a:bodyPr>
            <a:noAutofit/>
          </a:bodyPr>
          <a:lstStyle/>
          <a:p>
            <a:r>
              <a:rPr lang="en-US" dirty="0"/>
              <a:t>Conditions that Do Not Contraindicate Breastfeeding</a:t>
            </a:r>
          </a:p>
        </p:txBody>
      </p:sp>
    </p:spTree>
    <p:extLst>
      <p:ext uri="{BB962C8B-B14F-4D97-AF65-F5344CB8AC3E}">
        <p14:creationId xmlns:p14="http://schemas.microsoft.com/office/powerpoint/2010/main" val="4291135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normAutofit fontScale="92500" lnSpcReduction="20000"/>
          </a:bodyPr>
          <a:lstStyle/>
          <a:p>
            <a:pPr eaLnBrk="1" hangingPunct="1">
              <a:lnSpc>
                <a:spcPct val="90000"/>
              </a:lnSpc>
              <a:defRPr/>
            </a:pPr>
            <a:r>
              <a:rPr lang="en-US" sz="2800"/>
              <a:t>Breast conditions</a:t>
            </a:r>
          </a:p>
          <a:p>
            <a:pPr lvl="1" eaLnBrk="1" hangingPunct="1">
              <a:lnSpc>
                <a:spcPct val="90000"/>
              </a:lnSpc>
              <a:defRPr/>
            </a:pPr>
            <a:r>
              <a:rPr lang="en-US" sz="2400"/>
              <a:t>Tubular breasts</a:t>
            </a:r>
          </a:p>
          <a:p>
            <a:pPr lvl="1" eaLnBrk="1" hangingPunct="1">
              <a:lnSpc>
                <a:spcPct val="90000"/>
              </a:lnSpc>
              <a:defRPr/>
            </a:pPr>
            <a:r>
              <a:rPr lang="en-US" sz="2400"/>
              <a:t>Reduction mammoplasty</a:t>
            </a:r>
          </a:p>
          <a:p>
            <a:pPr lvl="1" eaLnBrk="1" hangingPunct="1">
              <a:lnSpc>
                <a:spcPct val="90000"/>
              </a:lnSpc>
              <a:defRPr/>
            </a:pPr>
            <a:r>
              <a:rPr lang="en-US" sz="2400"/>
              <a:t>Augmentation mammoplasty</a:t>
            </a:r>
          </a:p>
          <a:p>
            <a:pPr lvl="1" eaLnBrk="1" hangingPunct="1">
              <a:lnSpc>
                <a:spcPct val="90000"/>
              </a:lnSpc>
              <a:defRPr/>
            </a:pPr>
            <a:r>
              <a:rPr lang="en-US" sz="2400"/>
              <a:t>Lumpectomy</a:t>
            </a:r>
          </a:p>
          <a:p>
            <a:pPr lvl="1" eaLnBrk="1" hangingPunct="1">
              <a:lnSpc>
                <a:spcPct val="90000"/>
              </a:lnSpc>
              <a:defRPr/>
            </a:pPr>
            <a:r>
              <a:rPr lang="en-US" sz="2400"/>
              <a:t>Previous treatment for breast cancer</a:t>
            </a:r>
          </a:p>
          <a:p>
            <a:pPr lvl="1" eaLnBrk="1" hangingPunct="1">
              <a:lnSpc>
                <a:spcPct val="90000"/>
              </a:lnSpc>
              <a:defRPr/>
            </a:pPr>
            <a:r>
              <a:rPr lang="en-US" sz="2400"/>
              <a:t>Trauma and burns</a:t>
            </a:r>
          </a:p>
          <a:p>
            <a:pPr lvl="1" eaLnBrk="1" hangingPunct="1">
              <a:lnSpc>
                <a:spcPct val="90000"/>
              </a:lnSpc>
              <a:defRPr/>
            </a:pPr>
            <a:r>
              <a:rPr lang="en-US" sz="2400"/>
              <a:t>Pierced nipples</a:t>
            </a:r>
          </a:p>
          <a:p>
            <a:pPr eaLnBrk="1" hangingPunct="1">
              <a:lnSpc>
                <a:spcPct val="90000"/>
              </a:lnSpc>
              <a:defRPr/>
            </a:pPr>
            <a:r>
              <a:rPr lang="en-US" sz="2800"/>
              <a:t>Primary Insufficient Milk Syndrome</a:t>
            </a:r>
          </a:p>
          <a:p>
            <a:pPr lvl="1" eaLnBrk="1" hangingPunct="1">
              <a:lnSpc>
                <a:spcPct val="90000"/>
              </a:lnSpc>
              <a:defRPr/>
            </a:pPr>
            <a:r>
              <a:rPr lang="en-US" sz="2400"/>
              <a:t>5% of women will not produce adequate milk</a:t>
            </a:r>
          </a:p>
        </p:txBody>
      </p:sp>
      <p:sp>
        <p:nvSpPr>
          <p:cNvPr id="20482" name="Rectangle 2"/>
          <p:cNvSpPr>
            <a:spLocks noGrp="1" noChangeArrowheads="1"/>
          </p:cNvSpPr>
          <p:nvPr>
            <p:ph type="title"/>
          </p:nvPr>
        </p:nvSpPr>
        <p:spPr/>
        <p:txBody>
          <a:bodyPr>
            <a:normAutofit fontScale="90000"/>
          </a:bodyPr>
          <a:lstStyle/>
          <a:p>
            <a:pPr eaLnBrk="1" hangingPunct="1">
              <a:defRPr/>
            </a:pPr>
            <a:r>
              <a:rPr lang="en-US" sz="4000"/>
              <a:t>Conditions That May Interfere With Breastfeeding</a:t>
            </a:r>
          </a:p>
        </p:txBody>
      </p:sp>
    </p:spTree>
    <p:extLst>
      <p:ext uri="{BB962C8B-B14F-4D97-AF65-F5344CB8AC3E}">
        <p14:creationId xmlns:p14="http://schemas.microsoft.com/office/powerpoint/2010/main" val="1566955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Galactosemia</a:t>
            </a:r>
          </a:p>
          <a:p>
            <a:pPr lvl="1"/>
            <a:r>
              <a:rPr lang="en-US" dirty="0"/>
              <a:t>Galactose free formula is needed </a:t>
            </a:r>
          </a:p>
          <a:p>
            <a:r>
              <a:rPr lang="en-US" dirty="0"/>
              <a:t>Maple Syrup Urine Disease </a:t>
            </a:r>
          </a:p>
          <a:p>
            <a:pPr lvl="1"/>
            <a:r>
              <a:rPr lang="en-US" dirty="0"/>
              <a:t>Formula must be free of leucine, isoleucine, and valine </a:t>
            </a:r>
          </a:p>
          <a:p>
            <a:r>
              <a:rPr lang="en-US" dirty="0"/>
              <a:t>PKU </a:t>
            </a:r>
          </a:p>
          <a:p>
            <a:pPr lvl="1"/>
            <a:r>
              <a:rPr lang="en-US" dirty="0"/>
              <a:t>Phenylalanine-free formula is needed </a:t>
            </a:r>
          </a:p>
          <a:p>
            <a:pPr lvl="1"/>
            <a:r>
              <a:rPr lang="en-US" dirty="0"/>
              <a:t>Some breastfeeding is possible with monitoring</a:t>
            </a:r>
          </a:p>
        </p:txBody>
      </p:sp>
      <p:sp>
        <p:nvSpPr>
          <p:cNvPr id="2" name="Title 1"/>
          <p:cNvSpPr>
            <a:spLocks noGrp="1"/>
          </p:cNvSpPr>
          <p:nvPr>
            <p:ph type="title"/>
          </p:nvPr>
        </p:nvSpPr>
        <p:spPr/>
        <p:txBody>
          <a:bodyPr>
            <a:normAutofit fontScale="90000"/>
          </a:bodyPr>
          <a:lstStyle/>
          <a:p>
            <a:r>
              <a:rPr lang="en-US" dirty="0"/>
              <a:t>Infant Conditions </a:t>
            </a:r>
            <a:br>
              <a:rPr lang="en-US" dirty="0"/>
            </a:br>
            <a:r>
              <a:rPr lang="en-US" dirty="0"/>
              <a:t>Requiring Formula Use</a:t>
            </a:r>
          </a:p>
        </p:txBody>
      </p:sp>
    </p:spTree>
    <p:extLst>
      <p:ext uri="{BB962C8B-B14F-4D97-AF65-F5344CB8AC3E}">
        <p14:creationId xmlns:p14="http://schemas.microsoft.com/office/powerpoint/2010/main" val="3383725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Very low birth weight infants (those born weighing less than 1500g)</a:t>
            </a:r>
          </a:p>
          <a:p>
            <a:r>
              <a:rPr lang="en-US" dirty="0"/>
              <a:t>Very preterm infants, i.e. those born less than 32 weeks gestational age</a:t>
            </a:r>
          </a:p>
          <a:p>
            <a:r>
              <a:rPr lang="en-US" dirty="0"/>
              <a:t>Newborn infants who are at risk of hypoglycemia by virtue of impaired metabolic adaptation or increased glucose demand </a:t>
            </a:r>
          </a:p>
          <a:p>
            <a:pPr lvl="1"/>
            <a:r>
              <a:rPr lang="en-US" dirty="0"/>
              <a:t>Preterm</a:t>
            </a:r>
          </a:p>
          <a:p>
            <a:pPr lvl="1"/>
            <a:r>
              <a:rPr lang="en-US" dirty="0"/>
              <a:t>Small for gestational age </a:t>
            </a:r>
          </a:p>
          <a:p>
            <a:pPr lvl="1"/>
            <a:r>
              <a:rPr lang="en-US" dirty="0"/>
              <a:t>Significant intrapartum hypoxic/ischemic stress</a:t>
            </a:r>
          </a:p>
          <a:p>
            <a:pPr lvl="1"/>
            <a:r>
              <a:rPr lang="en-US" dirty="0"/>
              <a:t>Illness</a:t>
            </a:r>
          </a:p>
          <a:p>
            <a:pPr lvl="1"/>
            <a:r>
              <a:rPr lang="en-US" dirty="0"/>
              <a:t>Those whose mothers are diabetic if their blood sugar fails to respond to optimal breastfeeding or breast-milk feeding</a:t>
            </a:r>
          </a:p>
          <a:p>
            <a:endParaRPr lang="en-US" dirty="0"/>
          </a:p>
        </p:txBody>
      </p:sp>
      <p:sp>
        <p:nvSpPr>
          <p:cNvPr id="2" name="Title 1"/>
          <p:cNvSpPr>
            <a:spLocks noGrp="1"/>
          </p:cNvSpPr>
          <p:nvPr>
            <p:ph type="title"/>
          </p:nvPr>
        </p:nvSpPr>
        <p:spPr/>
        <p:txBody>
          <a:bodyPr>
            <a:normAutofit fontScale="90000"/>
          </a:bodyPr>
          <a:lstStyle/>
          <a:p>
            <a:r>
              <a:rPr lang="en-US" dirty="0"/>
              <a:t>Continue Breastmilk but</a:t>
            </a:r>
            <a:br>
              <a:rPr lang="en-US" dirty="0"/>
            </a:br>
            <a:r>
              <a:rPr lang="en-US" dirty="0"/>
              <a:t>Limited Supplements May be Needed</a:t>
            </a:r>
          </a:p>
        </p:txBody>
      </p:sp>
    </p:spTree>
    <p:extLst>
      <p:ext uri="{BB962C8B-B14F-4D97-AF65-F5344CB8AC3E}">
        <p14:creationId xmlns:p14="http://schemas.microsoft.com/office/powerpoint/2010/main" val="2027896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00400"/>
            <a:ext cx="7408333" cy="3450696"/>
          </a:xfrm>
        </p:spPr>
        <p:txBody>
          <a:bodyPr>
            <a:normAutofit fontScale="85000" lnSpcReduction="10000"/>
          </a:bodyPr>
          <a:lstStyle/>
          <a:p>
            <a:r>
              <a:rPr lang="en-US" dirty="0"/>
              <a:t>The facility will track exclusive breast milk feeding according to The Joint Commission definition of exclusive breast milk feeding. </a:t>
            </a:r>
          </a:p>
          <a:p>
            <a:r>
              <a:rPr lang="en-US" dirty="0"/>
              <a:t>Beginning January 1, 2014</a:t>
            </a:r>
          </a:p>
          <a:p>
            <a:pPr lvl="1"/>
            <a:r>
              <a:rPr lang="en-US" dirty="0"/>
              <a:t>Hospitals delivering ≥1100 infants per year will report exclusive breast milk feeds to The Joint Commission to maintain accreditation</a:t>
            </a:r>
          </a:p>
          <a:p>
            <a:pPr lvl="1"/>
            <a:r>
              <a:rPr lang="en-US" dirty="0"/>
              <a:t>Goal is to reduce or eliminate unnecessary supplementation of the breastfed newborn</a:t>
            </a:r>
          </a:p>
          <a:p>
            <a:r>
              <a:rPr lang="en-US" dirty="0"/>
              <a:t>Health consequences of non-exclusive breastfeeding</a:t>
            </a:r>
          </a:p>
          <a:p>
            <a:pPr lvl="1"/>
            <a:r>
              <a:rPr lang="en-US" dirty="0"/>
              <a:t>Increased infections and diarrhea in the short term</a:t>
            </a:r>
          </a:p>
          <a:p>
            <a:pPr lvl="1"/>
            <a:r>
              <a:rPr lang="en-US" dirty="0"/>
              <a:t>Allergy and autoimmune problems in the long term</a:t>
            </a:r>
          </a:p>
          <a:p>
            <a:pPr lvl="1"/>
            <a:endParaRPr lang="en-US" dirty="0"/>
          </a:p>
        </p:txBody>
      </p:sp>
      <p:sp>
        <p:nvSpPr>
          <p:cNvPr id="2" name="Title 1"/>
          <p:cNvSpPr>
            <a:spLocks noGrp="1"/>
          </p:cNvSpPr>
          <p:nvPr>
            <p:ph type="title"/>
          </p:nvPr>
        </p:nvSpPr>
        <p:spPr>
          <a:xfrm>
            <a:off x="457200" y="338328"/>
            <a:ext cx="8229600" cy="2023872"/>
          </a:xfrm>
        </p:spPr>
        <p:txBody>
          <a:bodyPr>
            <a:normAutofit fontScale="90000"/>
          </a:bodyPr>
          <a:lstStyle/>
          <a:p>
            <a:br>
              <a:rPr lang="en-US" dirty="0"/>
            </a:br>
            <a:r>
              <a:rPr lang="en-US" dirty="0"/>
              <a:t>Step 6 </a:t>
            </a:r>
            <a:br>
              <a:rPr lang="en-US" dirty="0"/>
            </a:br>
            <a:br>
              <a:rPr lang="en-US" dirty="0"/>
            </a:br>
            <a:r>
              <a:rPr lang="en-US" dirty="0">
                <a:solidFill>
                  <a:schemeClr val="tx1"/>
                </a:solidFill>
              </a:rPr>
              <a:t>Track Exclusive Breast Milk Feeding </a:t>
            </a:r>
          </a:p>
        </p:txBody>
      </p:sp>
    </p:spTree>
    <p:extLst>
      <p:ext uri="{BB962C8B-B14F-4D97-AF65-F5344CB8AC3E}">
        <p14:creationId xmlns:p14="http://schemas.microsoft.com/office/powerpoint/2010/main" val="1225263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28493"/>
            <a:ext cx="7408333" cy="3687763"/>
          </a:xfrm>
        </p:spPr>
        <p:txBody>
          <a:bodyPr>
            <a:normAutofit fontScale="77500" lnSpcReduction="20000"/>
          </a:bodyPr>
          <a:lstStyle/>
          <a:p>
            <a:r>
              <a:rPr lang="en-US" dirty="0"/>
              <a:t>Breastfed and formula-fed infants have different gut flora</a:t>
            </a:r>
          </a:p>
          <a:p>
            <a:pPr lvl="1"/>
            <a:r>
              <a:rPr lang="en-US" dirty="0"/>
              <a:t>Breastfed babies have a lower gut pH (5.1-5.4) throughout the first six weeks with gut flora of predominately bifidobacteria with reduced pathogenic microbes such as E coli, bacteroides, clostridia, and streptococci</a:t>
            </a:r>
          </a:p>
          <a:p>
            <a:pPr lvl="1"/>
            <a:r>
              <a:rPr lang="en-US" dirty="0"/>
              <a:t>Babies fed formula have a high gut pH of approximately 5.9-7.3 with a variety of putrefactive bacterial species</a:t>
            </a:r>
          </a:p>
          <a:p>
            <a:pPr lvl="1"/>
            <a:r>
              <a:rPr lang="en-US" dirty="0"/>
              <a:t>In infants fed breast milk and formula supplements, the mean pH is approximately 5.7-6.0 during the first four weeks, falling to 5.45 by the sixth week</a:t>
            </a:r>
          </a:p>
          <a:p>
            <a:pPr lvl="1"/>
            <a:r>
              <a:rPr lang="en-US" dirty="0"/>
              <a:t>When formula supplements are given to breastfed babies during the first seven days of life, the development of a strongly acidic environment is delayed and may never be reached</a:t>
            </a:r>
          </a:p>
          <a:p>
            <a:pPr lvl="1"/>
            <a:r>
              <a:rPr lang="en-US" dirty="0"/>
              <a:t>Breastfed infants who receive supplements develop gut flora and behavior like formula-fed infants</a:t>
            </a:r>
          </a:p>
        </p:txBody>
      </p:sp>
      <p:sp>
        <p:nvSpPr>
          <p:cNvPr id="2" name="Title 1"/>
          <p:cNvSpPr>
            <a:spLocks noGrp="1"/>
          </p:cNvSpPr>
          <p:nvPr>
            <p:ph type="title"/>
          </p:nvPr>
        </p:nvSpPr>
        <p:spPr/>
        <p:txBody>
          <a:bodyPr>
            <a:normAutofit fontScale="90000"/>
          </a:bodyPr>
          <a:lstStyle/>
          <a:p>
            <a:r>
              <a:rPr lang="en-US" dirty="0"/>
              <a:t>Health Consequences of </a:t>
            </a:r>
            <a:br>
              <a:rPr lang="en-US" dirty="0"/>
            </a:br>
            <a:r>
              <a:rPr lang="en-US" dirty="0"/>
              <a:t>Non-exclusive Breastfeeding</a:t>
            </a:r>
          </a:p>
        </p:txBody>
      </p:sp>
      <p:sp>
        <p:nvSpPr>
          <p:cNvPr id="4" name="TextBox 3"/>
          <p:cNvSpPr txBox="1"/>
          <p:nvPr/>
        </p:nvSpPr>
        <p:spPr>
          <a:xfrm>
            <a:off x="914400" y="6172200"/>
            <a:ext cx="7620000" cy="307777"/>
          </a:xfrm>
          <a:prstGeom prst="rect">
            <a:avLst/>
          </a:prstGeom>
          <a:noFill/>
        </p:spPr>
        <p:txBody>
          <a:bodyPr wrap="square" rtlCol="0">
            <a:spAutoFit/>
          </a:bodyPr>
          <a:lstStyle/>
          <a:p>
            <a:r>
              <a:rPr lang="en-US" sz="1400" dirty="0">
                <a:solidFill>
                  <a:prstClr val="black"/>
                </a:solidFill>
              </a:rPr>
              <a:t>Walker, Marsha. “Supplementation of the Breastfed Baby ‘Just One Bottle Won’t Hurt’---or Will It?”</a:t>
            </a:r>
          </a:p>
        </p:txBody>
      </p:sp>
    </p:spTree>
    <p:extLst>
      <p:ext uri="{BB962C8B-B14F-4D97-AF65-F5344CB8AC3E}">
        <p14:creationId xmlns:p14="http://schemas.microsoft.com/office/powerpoint/2010/main" val="900837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62500" lnSpcReduction="20000"/>
          </a:bodyPr>
          <a:lstStyle/>
          <a:p>
            <a:pPr marL="514350" indent="-514350">
              <a:buFont typeface="+mj-lt"/>
              <a:buAutoNum type="arabicParenR"/>
            </a:pPr>
            <a:r>
              <a:rPr lang="en-US" dirty="0"/>
              <a:t>Have a written infant feeding policy that is routinely communicated to all health care staff.</a:t>
            </a:r>
          </a:p>
          <a:p>
            <a:pPr marL="514350" indent="-514350">
              <a:buFont typeface="+mj-lt"/>
              <a:buAutoNum type="arabicParenR"/>
            </a:pPr>
            <a:r>
              <a:rPr lang="en-US" dirty="0"/>
              <a:t>Train all health care staff in skills necessary to implement this policy.</a:t>
            </a:r>
          </a:p>
          <a:p>
            <a:pPr marL="514350" indent="-514350">
              <a:buFont typeface="+mj-lt"/>
              <a:buAutoNum type="arabicParenR"/>
            </a:pPr>
            <a:r>
              <a:rPr lang="en-US" dirty="0"/>
              <a:t>Inform all pregnant women about the benefits and management of breastfeeding.</a:t>
            </a:r>
          </a:p>
          <a:p>
            <a:pPr marL="514350" indent="-514350">
              <a:buFont typeface="+mj-lt"/>
              <a:buAutoNum type="arabicParenR"/>
            </a:pPr>
            <a:r>
              <a:rPr lang="en-US" dirty="0"/>
              <a:t>Help mothers initiate breastfeeding within one half hour of birth.</a:t>
            </a:r>
          </a:p>
          <a:p>
            <a:pPr marL="514350" indent="-514350">
              <a:buFont typeface="+mj-lt"/>
              <a:buAutoNum type="arabicParenR"/>
            </a:pPr>
            <a:r>
              <a:rPr lang="en-US" dirty="0"/>
              <a:t>Show mothers how to breastfeed and how to maintain lactation even if they should be separated from their infants.</a:t>
            </a:r>
          </a:p>
          <a:p>
            <a:pPr marL="514350" indent="-514350">
              <a:buFont typeface="+mj-lt"/>
              <a:buAutoNum type="arabicParenR"/>
            </a:pPr>
            <a:r>
              <a:rPr lang="en-US" dirty="0"/>
              <a:t>Give newborn infants no food or drink other than breast milk, unless medically indicated.</a:t>
            </a:r>
          </a:p>
          <a:p>
            <a:pPr marL="514350" indent="-514350">
              <a:buFont typeface="+mj-lt"/>
              <a:buAutoNum type="arabicParenR"/>
            </a:pPr>
            <a:r>
              <a:rPr lang="en-US" dirty="0"/>
              <a:t>Practice rooming-in – allow mothers and infants to remain together – 24 hours a day.</a:t>
            </a:r>
          </a:p>
          <a:p>
            <a:pPr marL="514350" indent="-514350">
              <a:buFont typeface="+mj-lt"/>
              <a:buAutoNum type="arabicParenR"/>
            </a:pPr>
            <a:r>
              <a:rPr lang="en-US" dirty="0"/>
              <a:t>Encourage breastfeeding on demand.</a:t>
            </a:r>
          </a:p>
          <a:p>
            <a:pPr marL="514350" indent="-514350">
              <a:buFont typeface="+mj-lt"/>
              <a:buAutoNum type="arabicParenR"/>
            </a:pPr>
            <a:r>
              <a:rPr lang="en-US" dirty="0"/>
              <a:t>Give no artificial teats or pacifiers (also called dummies or soothers) to breastfeeding infants.</a:t>
            </a:r>
          </a:p>
          <a:p>
            <a:pPr marL="514350" indent="-514350">
              <a:buFont typeface="+mj-lt"/>
              <a:buAutoNum type="arabicParenR"/>
            </a:pPr>
            <a:r>
              <a:rPr lang="en-US" dirty="0"/>
              <a:t>Foster the establishment of breastfeeding support groups and refer mothers to them on discharge from the hospital or clinic.</a:t>
            </a:r>
          </a:p>
          <a:p>
            <a:pPr marL="514350" indent="-514350">
              <a:buFont typeface="+mj-lt"/>
              <a:buAutoNum type="arabicParenR"/>
            </a:pPr>
            <a:endParaRPr lang="en-US" dirty="0"/>
          </a:p>
        </p:txBody>
      </p:sp>
      <p:sp>
        <p:nvSpPr>
          <p:cNvPr id="5" name="Title 4"/>
          <p:cNvSpPr>
            <a:spLocks noGrp="1"/>
          </p:cNvSpPr>
          <p:nvPr>
            <p:ph type="title"/>
          </p:nvPr>
        </p:nvSpPr>
        <p:spPr/>
        <p:txBody>
          <a:bodyPr>
            <a:normAutofit fontScale="90000"/>
          </a:bodyPr>
          <a:lstStyle/>
          <a:p>
            <a:r>
              <a:rPr lang="en-US" dirty="0"/>
              <a:t>The WHO/UNICEF Ten Steps to </a:t>
            </a:r>
            <a:br>
              <a:rPr lang="en-US" dirty="0"/>
            </a:br>
            <a:r>
              <a:rPr lang="en-US" dirty="0"/>
              <a:t>Successful Breastfeeding</a:t>
            </a:r>
          </a:p>
        </p:txBody>
      </p:sp>
    </p:spTree>
    <p:extLst>
      <p:ext uri="{BB962C8B-B14F-4D97-AF65-F5344CB8AC3E}">
        <p14:creationId xmlns:p14="http://schemas.microsoft.com/office/powerpoint/2010/main" val="3945083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14600"/>
            <a:ext cx="7408333" cy="3782585"/>
          </a:xfrm>
        </p:spPr>
        <p:txBody>
          <a:bodyPr>
            <a:normAutofit fontScale="77500" lnSpcReduction="20000"/>
          </a:bodyPr>
          <a:lstStyle/>
          <a:p>
            <a:r>
              <a:rPr lang="en-US" dirty="0"/>
              <a:t>The neonatal GI tract undergoes rapid growth and maturational change following birth</a:t>
            </a:r>
          </a:p>
          <a:p>
            <a:pPr lvl="1"/>
            <a:r>
              <a:rPr lang="en-US" dirty="0"/>
              <a:t>Infants have a functionally immature and immunonaive gut at birth</a:t>
            </a:r>
          </a:p>
          <a:p>
            <a:pPr lvl="1"/>
            <a:r>
              <a:rPr lang="en-US" dirty="0"/>
              <a:t>Tight junctions of the GI mucosa take many weeks to mature and close leaving the gut open to whole proteins and pathogens</a:t>
            </a:r>
          </a:p>
          <a:p>
            <a:pPr lvl="1"/>
            <a:r>
              <a:rPr lang="en-US" dirty="0"/>
              <a:t>Open junctions and immaturity play a role in the acquisition of NEC, diarrheal disease, and allergy</a:t>
            </a:r>
          </a:p>
          <a:p>
            <a:pPr lvl="1"/>
            <a:r>
              <a:rPr lang="en-US" dirty="0"/>
              <a:t>sIgA from colostrum and breast milk coats the gut, passively providing immunity during the time of reduced neonatal gut immune function</a:t>
            </a:r>
          </a:p>
          <a:p>
            <a:pPr lvl="1"/>
            <a:r>
              <a:rPr lang="en-US" dirty="0"/>
              <a:t>Mothers’ sIgA is antigen specific. The antibodies are targeted against pathogens in the baby’s immediate surroundings</a:t>
            </a:r>
          </a:p>
          <a:p>
            <a:pPr lvl="1"/>
            <a:r>
              <a:rPr lang="en-US" dirty="0"/>
              <a:t>The mother synthesizes antibodies when she ingests, inhales, or otherwise comes in contact with a disease-causing microbe</a:t>
            </a:r>
          </a:p>
          <a:p>
            <a:pPr lvl="1"/>
            <a:r>
              <a:rPr lang="en-US" dirty="0"/>
              <a:t>These antibodies ignore useful bacteria normally found in the gut and ward off disease without causing inflammation</a:t>
            </a:r>
          </a:p>
        </p:txBody>
      </p:sp>
      <p:sp>
        <p:nvSpPr>
          <p:cNvPr id="2" name="Title 1"/>
          <p:cNvSpPr>
            <a:spLocks noGrp="1"/>
          </p:cNvSpPr>
          <p:nvPr>
            <p:ph type="title"/>
          </p:nvPr>
        </p:nvSpPr>
        <p:spPr/>
        <p:txBody>
          <a:bodyPr>
            <a:normAutofit fontScale="90000"/>
          </a:bodyPr>
          <a:lstStyle/>
          <a:p>
            <a:r>
              <a:rPr lang="en-US" dirty="0"/>
              <a:t>Health Consequences of </a:t>
            </a:r>
            <a:br>
              <a:rPr lang="en-US" dirty="0"/>
            </a:br>
            <a:r>
              <a:rPr lang="en-US" dirty="0"/>
              <a:t>Non-exclusive Breastfeeding</a:t>
            </a:r>
          </a:p>
        </p:txBody>
      </p:sp>
      <p:sp>
        <p:nvSpPr>
          <p:cNvPr id="4" name="TextBox 3"/>
          <p:cNvSpPr txBox="1"/>
          <p:nvPr/>
        </p:nvSpPr>
        <p:spPr>
          <a:xfrm>
            <a:off x="762000" y="6143297"/>
            <a:ext cx="7543800" cy="307777"/>
          </a:xfrm>
          <a:prstGeom prst="rect">
            <a:avLst/>
          </a:prstGeom>
          <a:noFill/>
        </p:spPr>
        <p:txBody>
          <a:bodyPr wrap="square" rtlCol="0">
            <a:spAutoFit/>
          </a:bodyPr>
          <a:lstStyle/>
          <a:p>
            <a:r>
              <a:rPr lang="en-US" sz="1400" dirty="0">
                <a:solidFill>
                  <a:prstClr val="black"/>
                </a:solidFill>
              </a:rPr>
              <a:t>Walker, Marsha. “Supplementation of the Breastfed Baby ‘Just One Bottle Won’t Hurt’---or Will It?”</a:t>
            </a:r>
          </a:p>
        </p:txBody>
      </p:sp>
    </p:spTree>
    <p:extLst>
      <p:ext uri="{BB962C8B-B14F-4D97-AF65-F5344CB8AC3E}">
        <p14:creationId xmlns:p14="http://schemas.microsoft.com/office/powerpoint/2010/main" val="3472462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14600"/>
            <a:ext cx="7408333" cy="3811488"/>
          </a:xfrm>
        </p:spPr>
        <p:txBody>
          <a:bodyPr>
            <a:normAutofit fontScale="47500" lnSpcReduction="20000"/>
          </a:bodyPr>
          <a:lstStyle/>
          <a:p>
            <a:r>
              <a:rPr lang="en-US" sz="3600" dirty="0"/>
              <a:t>Infant formula should not be given to a breastfed baby before gut closure occurs</a:t>
            </a:r>
          </a:p>
          <a:p>
            <a:pPr lvl="1"/>
            <a:r>
              <a:rPr lang="en-US" sz="2900" dirty="0"/>
              <a:t>Once dietary supplementation begins, the bacterial profile of breastfed infants resembles that of formula-fed infants in which bifidobacteria are no longer dominant and the development of obligate anaerobic bacterial populations occurs (Mackie, </a:t>
            </a:r>
            <a:r>
              <a:rPr lang="en-US" sz="2900" dirty="0" err="1"/>
              <a:t>Sghir</a:t>
            </a:r>
            <a:r>
              <a:rPr lang="en-US" sz="2900" dirty="0"/>
              <a:t>, Gaskins, 1999)</a:t>
            </a:r>
          </a:p>
          <a:p>
            <a:pPr lvl="1"/>
            <a:r>
              <a:rPr lang="en-US" sz="2900" dirty="0"/>
              <a:t>Relatively small amounts of formula supplementation of breastfed infants (one supplement per 24 hours) will result in shifts from a breastfed to a formula-fed gut flora pattern (</a:t>
            </a:r>
            <a:r>
              <a:rPr lang="en-US" sz="2900" dirty="0" err="1"/>
              <a:t>Bullen</a:t>
            </a:r>
            <a:r>
              <a:rPr lang="en-US" sz="2900" dirty="0"/>
              <a:t>, </a:t>
            </a:r>
            <a:r>
              <a:rPr lang="en-US" sz="2900" dirty="0" err="1"/>
              <a:t>Tearle</a:t>
            </a:r>
            <a:r>
              <a:rPr lang="en-US" sz="2900" dirty="0"/>
              <a:t>, Stewart, 1977)</a:t>
            </a:r>
          </a:p>
          <a:p>
            <a:pPr lvl="1"/>
            <a:r>
              <a:rPr lang="en-US" sz="2900" dirty="0"/>
              <a:t>The introduction of solid food to the breastfed infant causes a major perturbation in the gut ecosystem, with a rapid rise in the number of </a:t>
            </a:r>
            <a:r>
              <a:rPr lang="en-US" sz="2900" dirty="0" err="1"/>
              <a:t>enterobacteria</a:t>
            </a:r>
            <a:r>
              <a:rPr lang="en-US" sz="2900" dirty="0"/>
              <a:t> and enterococci, followed by a progressive colonization by bacteroides, clostridia, and anaerobic streptococci (Stark &amp; Lee, 1982)</a:t>
            </a:r>
          </a:p>
          <a:p>
            <a:pPr lvl="1"/>
            <a:r>
              <a:rPr lang="en-US" sz="2900" dirty="0"/>
              <a:t>With the introduction of supplementary formula, the gut flora in a breastfed baby becomes almost indistinguishable from normal adult flora within 24 hours (</a:t>
            </a:r>
            <a:r>
              <a:rPr lang="en-US" sz="2900" dirty="0" err="1"/>
              <a:t>Gerstley</a:t>
            </a:r>
            <a:r>
              <a:rPr lang="en-US" sz="2900" dirty="0"/>
              <a:t>, Howell, Nagel, 1932)</a:t>
            </a:r>
          </a:p>
          <a:p>
            <a:pPr lvl="1"/>
            <a:r>
              <a:rPr lang="en-US" sz="2900" dirty="0"/>
              <a:t>If breast milk were again given exclusively, it would take 2-4 weeks for the intestinal environment to return again to a state favoring the gram positive flora (Brown &amp; Bosworth, 1922; </a:t>
            </a:r>
            <a:r>
              <a:rPr lang="en-US" sz="2900" dirty="0" err="1"/>
              <a:t>Gerstley</a:t>
            </a:r>
            <a:r>
              <a:rPr lang="en-US" sz="2900" dirty="0"/>
              <a:t>, Howell, Nagel, 1932)</a:t>
            </a:r>
          </a:p>
        </p:txBody>
      </p:sp>
      <p:sp>
        <p:nvSpPr>
          <p:cNvPr id="2" name="Title 1"/>
          <p:cNvSpPr>
            <a:spLocks noGrp="1"/>
          </p:cNvSpPr>
          <p:nvPr>
            <p:ph type="title"/>
          </p:nvPr>
        </p:nvSpPr>
        <p:spPr/>
        <p:txBody>
          <a:bodyPr>
            <a:normAutofit/>
          </a:bodyPr>
          <a:lstStyle/>
          <a:p>
            <a:r>
              <a:rPr lang="en-US" dirty="0"/>
              <a:t>Supporting Studies</a:t>
            </a:r>
          </a:p>
        </p:txBody>
      </p:sp>
      <p:sp>
        <p:nvSpPr>
          <p:cNvPr id="4" name="TextBox 3"/>
          <p:cNvSpPr txBox="1"/>
          <p:nvPr/>
        </p:nvSpPr>
        <p:spPr>
          <a:xfrm>
            <a:off x="914400" y="6172200"/>
            <a:ext cx="7543800" cy="307777"/>
          </a:xfrm>
          <a:prstGeom prst="rect">
            <a:avLst/>
          </a:prstGeom>
          <a:noFill/>
        </p:spPr>
        <p:txBody>
          <a:bodyPr wrap="square" rtlCol="0">
            <a:spAutoFit/>
          </a:bodyPr>
          <a:lstStyle/>
          <a:p>
            <a:r>
              <a:rPr lang="en-US" sz="1400" dirty="0">
                <a:solidFill>
                  <a:prstClr val="black"/>
                </a:solidFill>
              </a:rPr>
              <a:t>Walker, Marsha. “Supplementation of the Breastfed Baby ‘Just One Bottle Won’t Hurt’---or Will It?”</a:t>
            </a:r>
          </a:p>
        </p:txBody>
      </p:sp>
    </p:spTree>
    <p:extLst>
      <p:ext uri="{BB962C8B-B14F-4D97-AF65-F5344CB8AC3E}">
        <p14:creationId xmlns:p14="http://schemas.microsoft.com/office/powerpoint/2010/main" val="36430269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In susceptible families, breastfed babies can be sensitized to cow’s milk protein by the giving of just one bottle, (inadvertent supplementation, unnecessary supplementation, or planned supplements), in the newborn nursery during the first three days of life (Host, </a:t>
            </a:r>
            <a:r>
              <a:rPr lang="en-US" dirty="0" err="1"/>
              <a:t>Husby</a:t>
            </a:r>
            <a:r>
              <a:rPr lang="en-US" dirty="0"/>
              <a:t>, </a:t>
            </a:r>
            <a:r>
              <a:rPr lang="en-US" dirty="0" err="1"/>
              <a:t>Osterballe</a:t>
            </a:r>
            <a:r>
              <a:rPr lang="en-US" dirty="0"/>
              <a:t>, 1988; Host, 1991)</a:t>
            </a:r>
          </a:p>
          <a:p>
            <a:r>
              <a:rPr lang="en-US" dirty="0"/>
              <a:t>Infant’s risk of developing atopic disease has been calculated at 37% if one parent has atopic disease, 62-85% if both parents are affected and is dependent on whether the parents have similar or dissimilar clinical disease, and in those infants showing elevated levels of </a:t>
            </a:r>
            <a:r>
              <a:rPr lang="en-US" dirty="0" err="1"/>
              <a:t>IgE</a:t>
            </a:r>
            <a:r>
              <a:rPr lang="en-US" dirty="0"/>
              <a:t> in cord blood irrespective of family history (Chandra, 2000)</a:t>
            </a:r>
          </a:p>
          <a:p>
            <a:r>
              <a:rPr lang="en-US" dirty="0"/>
              <a:t>In breastfed infants at risk, hypoallergenic formulas can be used to supplement breastfeeding; the recommended timing of solid food introduction is unclear (AAP 2012)</a:t>
            </a:r>
          </a:p>
        </p:txBody>
      </p:sp>
      <p:sp>
        <p:nvSpPr>
          <p:cNvPr id="2" name="Title 1"/>
          <p:cNvSpPr>
            <a:spLocks noGrp="1"/>
          </p:cNvSpPr>
          <p:nvPr>
            <p:ph type="title"/>
          </p:nvPr>
        </p:nvSpPr>
        <p:spPr/>
        <p:txBody>
          <a:bodyPr>
            <a:normAutofit/>
          </a:bodyPr>
          <a:lstStyle/>
          <a:p>
            <a:r>
              <a:rPr lang="en-US" dirty="0"/>
              <a:t>Supporting Studies</a:t>
            </a:r>
          </a:p>
        </p:txBody>
      </p:sp>
      <p:sp>
        <p:nvSpPr>
          <p:cNvPr id="4" name="TextBox 3"/>
          <p:cNvSpPr txBox="1"/>
          <p:nvPr/>
        </p:nvSpPr>
        <p:spPr>
          <a:xfrm>
            <a:off x="762000" y="6321182"/>
            <a:ext cx="7391400" cy="307777"/>
          </a:xfrm>
          <a:prstGeom prst="rect">
            <a:avLst/>
          </a:prstGeom>
          <a:noFill/>
        </p:spPr>
        <p:txBody>
          <a:bodyPr wrap="square" rtlCol="0">
            <a:spAutoFit/>
          </a:bodyPr>
          <a:lstStyle/>
          <a:p>
            <a:r>
              <a:rPr lang="en-US" sz="1400" dirty="0">
                <a:solidFill>
                  <a:prstClr val="black"/>
                </a:solidFill>
              </a:rPr>
              <a:t>Walker, Marsha. “Supplementation of the Breastfed Baby ‘Just One Bottle Won’t Hurt’---or Will It?”</a:t>
            </a:r>
          </a:p>
        </p:txBody>
      </p:sp>
    </p:spTree>
    <p:extLst>
      <p:ext uri="{BB962C8B-B14F-4D97-AF65-F5344CB8AC3E}">
        <p14:creationId xmlns:p14="http://schemas.microsoft.com/office/powerpoint/2010/main" val="15743050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14600"/>
            <a:ext cx="7408333" cy="3811488"/>
          </a:xfrm>
        </p:spPr>
        <p:txBody>
          <a:bodyPr>
            <a:normAutofit fontScale="70000" lnSpcReduction="20000"/>
          </a:bodyPr>
          <a:lstStyle/>
          <a:p>
            <a:r>
              <a:rPr lang="en-US" dirty="0"/>
              <a:t>In susceptible families, early exposure to cow’s milk proteins can increase the risk of the infant or child developing insulin dependent diabetes mellitus (IDDM) (Mayer et al, 1988; </a:t>
            </a:r>
            <a:r>
              <a:rPr lang="en-US" dirty="0" err="1"/>
              <a:t>Karjalainen</a:t>
            </a:r>
            <a:r>
              <a:rPr lang="en-US" dirty="0"/>
              <a:t>, et al, 1992)</a:t>
            </a:r>
          </a:p>
          <a:p>
            <a:r>
              <a:rPr lang="en-US" dirty="0"/>
              <a:t>The avoidance of cow’s milk protein for the first several months of life may reduce the later development of IDDM or delay its onset in susceptible individuals (AAP, 1994)</a:t>
            </a:r>
          </a:p>
          <a:p>
            <a:r>
              <a:rPr lang="en-US" dirty="0"/>
              <a:t>Sensitization and development of immune memory to cow’s milk protein is the initial step in the etiology of IDDM (</a:t>
            </a:r>
            <a:r>
              <a:rPr lang="en-US" dirty="0" err="1"/>
              <a:t>Kostraba</a:t>
            </a:r>
            <a:r>
              <a:rPr lang="en-US" dirty="0"/>
              <a:t>, et al, 1993)</a:t>
            </a:r>
          </a:p>
          <a:p>
            <a:pPr lvl="1"/>
            <a:r>
              <a:rPr lang="en-US" dirty="0"/>
              <a:t>Sensitization can occur with very early exposure to cow’s milk before gut cellular tight junction closure </a:t>
            </a:r>
          </a:p>
          <a:p>
            <a:pPr lvl="1"/>
            <a:r>
              <a:rPr lang="en-US" dirty="0"/>
              <a:t>Sensitization can occur with exposure to cow’s milk during an infection-caused gastrointestinal alteration when the mucosal barrier is compromised allowing antigens to cross and initiate immune reactions </a:t>
            </a:r>
          </a:p>
          <a:p>
            <a:pPr lvl="1"/>
            <a:r>
              <a:rPr lang="en-US" dirty="0"/>
              <a:t>Sensitization can occur if the presence of cow’s milk protein in the gut damages the mucosal barrier, inflames the gut, destroys binding components of cellular junctions, or other early insult with cow’s milk protein leads to sensitization (</a:t>
            </a:r>
            <a:r>
              <a:rPr lang="en-US" dirty="0" err="1"/>
              <a:t>Savilahti</a:t>
            </a:r>
            <a:r>
              <a:rPr lang="en-US" dirty="0"/>
              <a:t>, et al, 1993)</a:t>
            </a:r>
          </a:p>
        </p:txBody>
      </p:sp>
      <p:sp>
        <p:nvSpPr>
          <p:cNvPr id="2" name="Title 1"/>
          <p:cNvSpPr>
            <a:spLocks noGrp="1"/>
          </p:cNvSpPr>
          <p:nvPr>
            <p:ph type="title"/>
          </p:nvPr>
        </p:nvSpPr>
        <p:spPr/>
        <p:txBody>
          <a:bodyPr>
            <a:normAutofit fontScale="90000"/>
          </a:bodyPr>
          <a:lstStyle/>
          <a:p>
            <a:r>
              <a:rPr lang="en-US" dirty="0"/>
              <a:t>Health Consequences of </a:t>
            </a:r>
            <a:br>
              <a:rPr lang="en-US" dirty="0"/>
            </a:br>
            <a:r>
              <a:rPr lang="en-US" dirty="0"/>
              <a:t>Non-exclusive Breastfeeding</a:t>
            </a:r>
          </a:p>
        </p:txBody>
      </p:sp>
      <p:sp>
        <p:nvSpPr>
          <p:cNvPr id="4" name="TextBox 3"/>
          <p:cNvSpPr txBox="1"/>
          <p:nvPr/>
        </p:nvSpPr>
        <p:spPr>
          <a:xfrm>
            <a:off x="838200" y="6172200"/>
            <a:ext cx="7543800" cy="307777"/>
          </a:xfrm>
          <a:prstGeom prst="rect">
            <a:avLst/>
          </a:prstGeom>
          <a:noFill/>
        </p:spPr>
        <p:txBody>
          <a:bodyPr wrap="square" rtlCol="0">
            <a:spAutoFit/>
          </a:bodyPr>
          <a:lstStyle/>
          <a:p>
            <a:r>
              <a:rPr lang="en-US" sz="1400" dirty="0">
                <a:solidFill>
                  <a:prstClr val="black"/>
                </a:solidFill>
              </a:rPr>
              <a:t>Walker, Marsha. “Supplementation of the Breastfed Baby ‘Just One Bottle Won’t Hurt’---or Will It?”</a:t>
            </a:r>
          </a:p>
        </p:txBody>
      </p:sp>
    </p:spTree>
    <p:extLst>
      <p:ext uri="{BB962C8B-B14F-4D97-AF65-F5344CB8AC3E}">
        <p14:creationId xmlns:p14="http://schemas.microsoft.com/office/powerpoint/2010/main" val="11533957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0"/>
            <a:ext cx="7408333" cy="3450696"/>
          </a:xfrm>
        </p:spPr>
        <p:txBody>
          <a:bodyPr>
            <a:normAutofit fontScale="92500"/>
          </a:bodyPr>
          <a:lstStyle/>
          <a:p>
            <a:r>
              <a:rPr lang="en-US" dirty="0"/>
              <a:t>Practice rooming-in – allow mothers and infants to remain together – 24 hours a day.</a:t>
            </a:r>
          </a:p>
          <a:p>
            <a:pPr lvl="1"/>
            <a:r>
              <a:rPr lang="en-US" dirty="0"/>
              <a:t>Guideline: separation of mothers and infants will occur only if medically indicated and justification is documented in the chart</a:t>
            </a:r>
          </a:p>
          <a:p>
            <a:pPr lvl="1"/>
            <a:r>
              <a:rPr lang="en-US" dirty="0"/>
              <a:t>Sleep time same but quality improved </a:t>
            </a:r>
          </a:p>
          <a:p>
            <a:pPr lvl="1"/>
            <a:r>
              <a:rPr lang="en-US" dirty="0"/>
              <a:t>Mother can recognize feeding cues </a:t>
            </a:r>
          </a:p>
          <a:p>
            <a:pPr lvl="1"/>
            <a:r>
              <a:rPr lang="en-US" dirty="0"/>
              <a:t>Crying is a late sign of hunger </a:t>
            </a:r>
          </a:p>
          <a:p>
            <a:pPr lvl="1"/>
            <a:r>
              <a:rPr lang="en-US" dirty="0"/>
              <a:t>Exams, procedures, baths, etc. done in mother-infant room </a:t>
            </a:r>
          </a:p>
          <a:p>
            <a:endParaRPr lang="en-US" dirty="0"/>
          </a:p>
        </p:txBody>
      </p:sp>
      <p:sp>
        <p:nvSpPr>
          <p:cNvPr id="2" name="Title 1"/>
          <p:cNvSpPr>
            <a:spLocks noGrp="1"/>
          </p:cNvSpPr>
          <p:nvPr>
            <p:ph type="title"/>
          </p:nvPr>
        </p:nvSpPr>
        <p:spPr>
          <a:xfrm>
            <a:off x="457200" y="609600"/>
            <a:ext cx="8229600" cy="2252472"/>
          </a:xfrm>
        </p:spPr>
        <p:txBody>
          <a:bodyPr/>
          <a:lstStyle/>
          <a:p>
            <a:r>
              <a:rPr lang="en-US" dirty="0"/>
              <a:t>Step 7 </a:t>
            </a:r>
            <a:br>
              <a:rPr lang="en-US" dirty="0"/>
            </a:br>
            <a:br>
              <a:rPr lang="en-US" sz="2000" dirty="0"/>
            </a:br>
            <a:r>
              <a:rPr lang="en-US" dirty="0">
                <a:solidFill>
                  <a:schemeClr val="tx1"/>
                </a:solidFill>
              </a:rPr>
              <a:t>Couplet Care</a:t>
            </a:r>
          </a:p>
        </p:txBody>
      </p:sp>
    </p:spTree>
    <p:extLst>
      <p:ext uri="{BB962C8B-B14F-4D97-AF65-F5344CB8AC3E}">
        <p14:creationId xmlns:p14="http://schemas.microsoft.com/office/powerpoint/2010/main" val="3573833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00400"/>
            <a:ext cx="7772400" cy="3450696"/>
          </a:xfrm>
        </p:spPr>
        <p:txBody>
          <a:bodyPr>
            <a:normAutofit fontScale="92500" lnSpcReduction="20000"/>
          </a:bodyPr>
          <a:lstStyle/>
          <a:p>
            <a:r>
              <a:rPr lang="en-US" dirty="0"/>
              <a:t>Encourage breastfeeding on demand.</a:t>
            </a:r>
          </a:p>
          <a:p>
            <a:pPr lvl="1"/>
            <a:r>
              <a:rPr lang="en-US" dirty="0"/>
              <a:t>Mothers are taught to recognize their infant’s feeding cues and feed on-demand. </a:t>
            </a:r>
          </a:p>
          <a:p>
            <a:pPr lvl="1"/>
            <a:r>
              <a:rPr lang="en-US" dirty="0"/>
              <a:t>No restrictions are placed on mothers regarding frequency or duration of breastfeeding. </a:t>
            </a:r>
          </a:p>
          <a:p>
            <a:pPr lvl="2"/>
            <a:r>
              <a:rPr lang="en-US" dirty="0"/>
              <a:t>Step 7 facilitates Step 8 </a:t>
            </a:r>
          </a:p>
          <a:p>
            <a:pPr lvl="2"/>
            <a:r>
              <a:rPr lang="en-US" dirty="0"/>
              <a:t>On-demand or cue-based feeds</a:t>
            </a:r>
          </a:p>
          <a:p>
            <a:pPr lvl="2"/>
            <a:r>
              <a:rPr lang="en-US" dirty="0"/>
              <a:t>NOT necessarily every 2 to 3 hours</a:t>
            </a:r>
          </a:p>
          <a:p>
            <a:pPr lvl="2"/>
            <a:r>
              <a:rPr lang="en-US" dirty="0"/>
              <a:t>AAP recommends 8-12 times per day (tally feeds) </a:t>
            </a:r>
          </a:p>
          <a:p>
            <a:pPr lvl="2"/>
            <a:r>
              <a:rPr lang="en-US" dirty="0"/>
              <a:t>Feed until satiated and offer other side </a:t>
            </a:r>
          </a:p>
          <a:p>
            <a:pPr lvl="2"/>
            <a:r>
              <a:rPr lang="en-US" dirty="0"/>
              <a:t>NOT necessarily for 10 or 15 minutes each side </a:t>
            </a:r>
          </a:p>
          <a:p>
            <a:endParaRPr lang="en-US" dirty="0"/>
          </a:p>
        </p:txBody>
      </p:sp>
      <p:sp>
        <p:nvSpPr>
          <p:cNvPr id="2" name="Title 1"/>
          <p:cNvSpPr>
            <a:spLocks noGrp="1"/>
          </p:cNvSpPr>
          <p:nvPr>
            <p:ph type="title"/>
          </p:nvPr>
        </p:nvSpPr>
        <p:spPr>
          <a:xfrm>
            <a:off x="457200" y="457200"/>
            <a:ext cx="8229600" cy="2404872"/>
          </a:xfrm>
        </p:spPr>
        <p:txBody>
          <a:bodyPr>
            <a:normAutofit/>
          </a:bodyPr>
          <a:lstStyle/>
          <a:p>
            <a:r>
              <a:rPr lang="en-US" dirty="0"/>
              <a:t>Step 8</a:t>
            </a:r>
            <a:br>
              <a:rPr lang="en-US" dirty="0"/>
            </a:br>
            <a:br>
              <a:rPr lang="en-US" dirty="0"/>
            </a:br>
            <a:r>
              <a:rPr lang="en-US" dirty="0">
                <a:solidFill>
                  <a:schemeClr val="tx1"/>
                </a:solidFill>
              </a:rPr>
              <a:t>Feeding on Demand</a:t>
            </a:r>
          </a:p>
        </p:txBody>
      </p:sp>
    </p:spTree>
    <p:extLst>
      <p:ext uri="{BB962C8B-B14F-4D97-AF65-F5344CB8AC3E}">
        <p14:creationId xmlns:p14="http://schemas.microsoft.com/office/powerpoint/2010/main" val="424778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4191000"/>
          </a:xfrm>
        </p:spPr>
        <p:txBody>
          <a:bodyPr>
            <a:normAutofit fontScale="92500" lnSpcReduction="10000"/>
          </a:bodyPr>
          <a:lstStyle/>
          <a:p>
            <a:r>
              <a:rPr lang="en-US" dirty="0"/>
              <a:t>Give no artificial teats or pacifiers to breastfeeding infants.</a:t>
            </a:r>
          </a:p>
          <a:p>
            <a:pPr lvl="1"/>
            <a:r>
              <a:rPr lang="en-US" dirty="0"/>
              <a:t>Educate all breastfeeding mothers about how the use of bottles and artificial nipples may interfere with the development of optimal breastfeeding </a:t>
            </a:r>
          </a:p>
          <a:p>
            <a:pPr lvl="1"/>
            <a:r>
              <a:rPr lang="en-US" dirty="0"/>
              <a:t>When a mother requests one, the health care staff should explore the reasons for this request, address the concerns raised, educate her on the possible consequences to the success of breastfeeding, and discuss alternative methods for soothing and feeding her baby </a:t>
            </a:r>
          </a:p>
          <a:p>
            <a:pPr lvl="1"/>
            <a:r>
              <a:rPr lang="en-US" dirty="0"/>
              <a:t>Document education of mother </a:t>
            </a:r>
          </a:p>
          <a:p>
            <a:r>
              <a:rPr lang="en-US" b="1" dirty="0"/>
              <a:t>Any fluid supplementation </a:t>
            </a:r>
            <a:r>
              <a:rPr lang="en-US" dirty="0"/>
              <a:t>(whether medically indicated or following informed decision of the mother) </a:t>
            </a:r>
            <a:r>
              <a:rPr lang="en-US" b="1" dirty="0"/>
              <a:t>should be given by tube, syringe, spoon or cup </a:t>
            </a:r>
            <a:r>
              <a:rPr lang="en-US" i="1" dirty="0"/>
              <a:t>in preference </a:t>
            </a:r>
            <a:r>
              <a:rPr lang="en-US" dirty="0"/>
              <a:t>to an artificial nipple or bottle. </a:t>
            </a:r>
          </a:p>
          <a:p>
            <a:endParaRPr lang="en-US" dirty="0"/>
          </a:p>
        </p:txBody>
      </p:sp>
      <p:sp>
        <p:nvSpPr>
          <p:cNvPr id="2" name="Title 1"/>
          <p:cNvSpPr>
            <a:spLocks noGrp="1"/>
          </p:cNvSpPr>
          <p:nvPr>
            <p:ph type="title"/>
          </p:nvPr>
        </p:nvSpPr>
        <p:spPr>
          <a:xfrm>
            <a:off x="457200" y="457200"/>
            <a:ext cx="8229600" cy="2176272"/>
          </a:xfrm>
        </p:spPr>
        <p:txBody>
          <a:bodyPr>
            <a:normAutofit/>
          </a:bodyPr>
          <a:lstStyle/>
          <a:p>
            <a:r>
              <a:rPr lang="en-US" dirty="0"/>
              <a:t>Step 9</a:t>
            </a:r>
            <a:br>
              <a:rPr lang="en-US" dirty="0"/>
            </a:br>
            <a:br>
              <a:rPr lang="en-US" dirty="0"/>
            </a:br>
            <a:r>
              <a:rPr lang="en-US" dirty="0">
                <a:solidFill>
                  <a:schemeClr val="tx1"/>
                </a:solidFill>
              </a:rPr>
              <a:t>Pacifier and Bottle Use</a:t>
            </a:r>
          </a:p>
        </p:txBody>
      </p:sp>
    </p:spTree>
    <p:extLst>
      <p:ext uri="{BB962C8B-B14F-4D97-AF65-F5344CB8AC3E}">
        <p14:creationId xmlns:p14="http://schemas.microsoft.com/office/powerpoint/2010/main" val="24309592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4267200"/>
          </a:xfrm>
        </p:spPr>
        <p:txBody>
          <a:bodyPr>
            <a:normAutofit/>
          </a:bodyPr>
          <a:lstStyle/>
          <a:p>
            <a:r>
              <a:rPr lang="en-US" dirty="0"/>
              <a:t>Policy: Pacifiers or artificial nipples will not be given by the staff to breastfeeding infants with the following exceptions of medical necessity: </a:t>
            </a:r>
          </a:p>
          <a:p>
            <a:pPr lvl="1"/>
            <a:r>
              <a:rPr lang="en-US" dirty="0"/>
              <a:t>NICU, painful procedures, medical conditions where non-nutritive suckling using a pacifier is beneficial </a:t>
            </a:r>
          </a:p>
          <a:p>
            <a:r>
              <a:rPr lang="en-US" dirty="0"/>
              <a:t>Pacifiers provide SIDS protection, so the AAP Policy Statement recommends pacifier use beginning around 3-4 weeks of age to allow for the establishment of breastfeeding first</a:t>
            </a:r>
          </a:p>
          <a:p>
            <a:r>
              <a:rPr lang="en-US" dirty="0"/>
              <a:t>Families may provide own pacifiers if they insist on using one </a:t>
            </a:r>
          </a:p>
          <a:p>
            <a:endParaRPr lang="en-US" dirty="0"/>
          </a:p>
        </p:txBody>
      </p:sp>
      <p:sp>
        <p:nvSpPr>
          <p:cNvPr id="2" name="Title 1"/>
          <p:cNvSpPr>
            <a:spLocks noGrp="1"/>
          </p:cNvSpPr>
          <p:nvPr>
            <p:ph type="title"/>
          </p:nvPr>
        </p:nvSpPr>
        <p:spPr/>
        <p:txBody>
          <a:bodyPr/>
          <a:lstStyle/>
          <a:p>
            <a:r>
              <a:rPr lang="en-US" dirty="0"/>
              <a:t>Step 9</a:t>
            </a:r>
          </a:p>
        </p:txBody>
      </p:sp>
    </p:spTree>
    <p:extLst>
      <p:ext uri="{BB962C8B-B14F-4D97-AF65-F5344CB8AC3E}">
        <p14:creationId xmlns:p14="http://schemas.microsoft.com/office/powerpoint/2010/main" val="821133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19400"/>
            <a:ext cx="7408333" cy="3810000"/>
          </a:xfrm>
        </p:spPr>
        <p:txBody>
          <a:bodyPr>
            <a:normAutofit fontScale="85000" lnSpcReduction="20000"/>
          </a:bodyPr>
          <a:lstStyle/>
          <a:p>
            <a:r>
              <a:rPr lang="en-US" dirty="0"/>
              <a:t>Foster the establishment of breastfeeding support groups and refer mothers to them on discharge from the hospital or clinic</a:t>
            </a:r>
          </a:p>
          <a:p>
            <a:r>
              <a:rPr lang="en-US" dirty="0"/>
              <a:t>Policy:</a:t>
            </a:r>
          </a:p>
          <a:p>
            <a:pPr lvl="1"/>
            <a:r>
              <a:rPr lang="en-US" dirty="0"/>
              <a:t>All breastfeeding newborns will be scheduled to see a pediatrician or other knowledgeable healthcare professional </a:t>
            </a:r>
            <a:r>
              <a:rPr lang="en-US" b="1" dirty="0"/>
              <a:t>at 3 to 5 days of age</a:t>
            </a:r>
            <a:r>
              <a:rPr lang="en-US" dirty="0"/>
              <a:t>. </a:t>
            </a:r>
          </a:p>
          <a:p>
            <a:pPr lvl="1"/>
            <a:r>
              <a:rPr lang="en-US" dirty="0"/>
              <a:t>For infants who are not latching or may be having difficulty, delay discharge or see in 24 hours after discharge</a:t>
            </a:r>
          </a:p>
          <a:p>
            <a:pPr lvl="1"/>
            <a:r>
              <a:rPr lang="en-US" dirty="0"/>
              <a:t>Breastfeeding mothers will be referred to community breastfeeding resources and support groups. </a:t>
            </a:r>
          </a:p>
          <a:p>
            <a:pPr lvl="1"/>
            <a:r>
              <a:rPr lang="en-US" dirty="0"/>
              <a:t>A list of resources will be printed and distributed to all breastfeeding families in their discharge information package. </a:t>
            </a:r>
          </a:p>
          <a:p>
            <a:pPr lvl="1"/>
            <a:r>
              <a:rPr lang="en-US" dirty="0"/>
              <a:t>This list will be printed in the languages most frequently spoken/read by mothers delivering at this hospital. </a:t>
            </a:r>
          </a:p>
          <a:p>
            <a:endParaRPr lang="en-US" dirty="0"/>
          </a:p>
        </p:txBody>
      </p:sp>
      <p:sp>
        <p:nvSpPr>
          <p:cNvPr id="2" name="Title 1"/>
          <p:cNvSpPr>
            <a:spLocks noGrp="1"/>
          </p:cNvSpPr>
          <p:nvPr>
            <p:ph type="title"/>
          </p:nvPr>
        </p:nvSpPr>
        <p:spPr>
          <a:xfrm>
            <a:off x="457200" y="457200"/>
            <a:ext cx="8229600" cy="1947672"/>
          </a:xfrm>
        </p:spPr>
        <p:txBody>
          <a:bodyPr>
            <a:normAutofit fontScale="90000"/>
          </a:bodyPr>
          <a:lstStyle/>
          <a:p>
            <a:r>
              <a:rPr lang="en-US" dirty="0"/>
              <a:t>Step 10</a:t>
            </a:r>
            <a:br>
              <a:rPr lang="en-US" dirty="0"/>
            </a:br>
            <a:br>
              <a:rPr lang="en-US" dirty="0"/>
            </a:br>
            <a:r>
              <a:rPr lang="en-US" dirty="0">
                <a:solidFill>
                  <a:schemeClr val="tx1"/>
                </a:solidFill>
              </a:rPr>
              <a:t>Support after Discharge</a:t>
            </a:r>
          </a:p>
        </p:txBody>
      </p:sp>
    </p:spTree>
    <p:extLst>
      <p:ext uri="{BB962C8B-B14F-4D97-AF65-F5344CB8AC3E}">
        <p14:creationId xmlns:p14="http://schemas.microsoft.com/office/powerpoint/2010/main" val="19621897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840163"/>
          </a:xfrm>
        </p:spPr>
        <p:txBody>
          <a:bodyPr>
            <a:normAutofit/>
          </a:bodyPr>
          <a:lstStyle/>
          <a:p>
            <a:r>
              <a:rPr lang="en-US" dirty="0"/>
              <a:t>The facility will:</a:t>
            </a:r>
          </a:p>
          <a:p>
            <a:pPr lvl="1"/>
            <a:r>
              <a:rPr lang="en-US" dirty="0"/>
              <a:t>Not accept supplies of breastmilk substitutes and feeding supplies at no cost or below fair market cost</a:t>
            </a:r>
          </a:p>
          <a:p>
            <a:pPr lvl="1"/>
            <a:r>
              <a:rPr lang="en-US" dirty="0"/>
              <a:t>Protect new parents from influence of vendors of such items</a:t>
            </a:r>
          </a:p>
          <a:p>
            <a:pPr lvl="1"/>
            <a:r>
              <a:rPr lang="en-US" dirty="0"/>
              <a:t>Practice in accordance with its vendor/ethics policy regarding appropriate interaction between vendors of such items and facility staff</a:t>
            </a:r>
          </a:p>
          <a:p>
            <a:pPr lvl="1"/>
            <a:r>
              <a:rPr lang="en-US" dirty="0"/>
              <a:t>Educate staff members about the Code and its role in ethical health care practices</a:t>
            </a:r>
          </a:p>
        </p:txBody>
      </p:sp>
      <p:sp>
        <p:nvSpPr>
          <p:cNvPr id="2" name="Title 1"/>
          <p:cNvSpPr>
            <a:spLocks noGrp="1"/>
          </p:cNvSpPr>
          <p:nvPr>
            <p:ph type="title"/>
          </p:nvPr>
        </p:nvSpPr>
        <p:spPr>
          <a:xfrm>
            <a:off x="457200" y="457200"/>
            <a:ext cx="8229600" cy="1143000"/>
          </a:xfrm>
        </p:spPr>
        <p:txBody>
          <a:bodyPr>
            <a:noAutofit/>
          </a:bodyPr>
          <a:lstStyle/>
          <a:p>
            <a:r>
              <a:rPr lang="en-US" sz="3600" dirty="0"/>
              <a:t>Compliance with the </a:t>
            </a:r>
            <a:br>
              <a:rPr lang="en-US" sz="3600" dirty="0"/>
            </a:br>
            <a:r>
              <a:rPr lang="en-US" sz="3600" dirty="0"/>
              <a:t>International Code of Marketing of </a:t>
            </a:r>
            <a:br>
              <a:rPr lang="en-US" sz="3600" dirty="0"/>
            </a:br>
            <a:r>
              <a:rPr lang="en-US" sz="3600" dirty="0"/>
              <a:t>Breast-milk Substitutes</a:t>
            </a:r>
          </a:p>
        </p:txBody>
      </p:sp>
    </p:spTree>
    <p:extLst>
      <p:ext uri="{BB962C8B-B14F-4D97-AF65-F5344CB8AC3E}">
        <p14:creationId xmlns:p14="http://schemas.microsoft.com/office/powerpoint/2010/main" val="2090419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14800"/>
            <a:ext cx="7408333" cy="1981200"/>
          </a:xfrm>
        </p:spPr>
        <p:txBody>
          <a:bodyPr/>
          <a:lstStyle/>
          <a:p>
            <a:pPr lvl="1"/>
            <a:r>
              <a:rPr lang="en-US" dirty="0"/>
              <a:t>Created by nurses, managers, and physicians</a:t>
            </a:r>
          </a:p>
          <a:p>
            <a:pPr lvl="1"/>
            <a:r>
              <a:rPr lang="en-US" dirty="0"/>
              <a:t>Approved by hospital staff </a:t>
            </a:r>
          </a:p>
        </p:txBody>
      </p:sp>
      <p:sp>
        <p:nvSpPr>
          <p:cNvPr id="2" name="Title 1"/>
          <p:cNvSpPr>
            <a:spLocks noGrp="1"/>
          </p:cNvSpPr>
          <p:nvPr>
            <p:ph type="title"/>
          </p:nvPr>
        </p:nvSpPr>
        <p:spPr>
          <a:xfrm>
            <a:off x="457200" y="1600200"/>
            <a:ext cx="8229600" cy="1252728"/>
          </a:xfrm>
        </p:spPr>
        <p:txBody>
          <a:bodyPr>
            <a:normAutofit fontScale="90000"/>
          </a:bodyPr>
          <a:lstStyle/>
          <a:p>
            <a:br>
              <a:rPr lang="en-US" dirty="0"/>
            </a:br>
            <a:r>
              <a:rPr lang="en-US" dirty="0"/>
              <a:t>Step 1</a:t>
            </a:r>
            <a:br>
              <a:rPr lang="en-US" dirty="0"/>
            </a:br>
            <a:br>
              <a:rPr lang="en-US" dirty="0"/>
            </a:br>
            <a:r>
              <a:rPr lang="en-US" dirty="0">
                <a:solidFill>
                  <a:schemeClr val="tx1"/>
                </a:solidFill>
              </a:rPr>
              <a:t>Have a written infant feeding policy that is routinely communicated to all health care staff.</a:t>
            </a:r>
            <a:br>
              <a:rPr lang="en-US" dirty="0"/>
            </a:br>
            <a:endParaRPr lang="en-US" dirty="0"/>
          </a:p>
        </p:txBody>
      </p:sp>
    </p:spTree>
    <p:extLst>
      <p:ext uri="{BB962C8B-B14F-4D97-AF65-F5344CB8AC3E}">
        <p14:creationId xmlns:p14="http://schemas.microsoft.com/office/powerpoint/2010/main" val="11499442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rmAutofit fontScale="85000" lnSpcReduction="20000"/>
          </a:bodyPr>
          <a:lstStyle/>
          <a:p>
            <a:pPr eaLnBrk="1" hangingPunct="1">
              <a:lnSpc>
                <a:spcPct val="80000"/>
              </a:lnSpc>
              <a:defRPr/>
            </a:pPr>
            <a:endParaRPr lang="en-US" sz="1800" dirty="0"/>
          </a:p>
          <a:p>
            <a:pPr eaLnBrk="1" hangingPunct="1">
              <a:lnSpc>
                <a:spcPct val="80000"/>
              </a:lnSpc>
              <a:buFont typeface="Wingdings" pitchFamily="2" charset="2"/>
              <a:buNone/>
              <a:defRPr/>
            </a:pPr>
            <a:r>
              <a:rPr lang="en-US" sz="2000" dirty="0"/>
              <a:t>	</a:t>
            </a:r>
            <a:r>
              <a:rPr lang="en-US" sz="2800" dirty="0"/>
              <a:t>Infants should be exclusively* breastfed for six months and continue breastfeeding, with the introduction of appropriate complementary foods, through the second year of life and beyond</a:t>
            </a:r>
            <a:r>
              <a:rPr lang="en-US" sz="2800" b="1" dirty="0"/>
              <a:t>**</a:t>
            </a:r>
            <a:r>
              <a:rPr lang="en-US" sz="2800" dirty="0"/>
              <a:t>.</a:t>
            </a:r>
          </a:p>
          <a:p>
            <a:pPr eaLnBrk="1" hangingPunct="1">
              <a:lnSpc>
                <a:spcPct val="80000"/>
              </a:lnSpc>
              <a:defRPr/>
            </a:pPr>
            <a:endParaRPr lang="en-US" sz="2000" dirty="0"/>
          </a:p>
          <a:p>
            <a:pPr lvl="1" eaLnBrk="1" hangingPunct="1">
              <a:lnSpc>
                <a:spcPct val="80000"/>
              </a:lnSpc>
              <a:buFont typeface="Wingdings" pitchFamily="2" charset="2"/>
              <a:buNone/>
              <a:defRPr/>
            </a:pPr>
            <a:r>
              <a:rPr lang="en-US" sz="1600" dirty="0"/>
              <a:t>*Exclusive breastfeeding = only human milk . Exceptions include drops or syrups of vitamins, minerals, or medicines or rehydration solution . The definition allows for an infant to be breastfed by his or her mother or a wet nurse or fed expressed milk.</a:t>
            </a:r>
          </a:p>
          <a:p>
            <a:pPr lvl="1" eaLnBrk="1" hangingPunct="1">
              <a:lnSpc>
                <a:spcPct val="80000"/>
              </a:lnSpc>
              <a:buFont typeface="Wingdings" pitchFamily="2" charset="2"/>
              <a:buNone/>
              <a:defRPr/>
            </a:pPr>
            <a:r>
              <a:rPr lang="en-US" sz="1600" dirty="0"/>
              <a:t>**Note: no recommendation regarding the age of completion of breastfeeding is provided in this statement. It is considered normal and acceptable for mothers to breastfeed their children until two years and beyond for the many nutritional, immunologic and developmental benefits.  </a:t>
            </a:r>
          </a:p>
          <a:p>
            <a:pPr lvl="1" eaLnBrk="1" hangingPunct="1">
              <a:lnSpc>
                <a:spcPct val="80000"/>
              </a:lnSpc>
              <a:buFont typeface="Wingdings" pitchFamily="2" charset="2"/>
              <a:buNone/>
              <a:defRPr/>
            </a:pPr>
            <a:r>
              <a:rPr lang="en-US" sz="1600" dirty="0"/>
              <a:t>This recommendation should be the goal for all health providers who care for mothers, infants and their families. Our professional task is to help mothers and families make an informed decision and then provide appropriate evidence-based care that will help them achieve their decision.</a:t>
            </a:r>
          </a:p>
          <a:p>
            <a:pPr lvl="1" eaLnBrk="1" hangingPunct="1">
              <a:lnSpc>
                <a:spcPct val="80000"/>
              </a:lnSpc>
              <a:buFont typeface="Wingdings" pitchFamily="2" charset="2"/>
              <a:buNone/>
              <a:defRPr/>
            </a:pPr>
            <a:endParaRPr lang="en-US" sz="1600" dirty="0"/>
          </a:p>
          <a:p>
            <a:pPr lvl="1" eaLnBrk="1" hangingPunct="1">
              <a:lnSpc>
                <a:spcPct val="80000"/>
              </a:lnSpc>
              <a:buFont typeface="Wingdings" pitchFamily="2" charset="2"/>
              <a:buNone/>
              <a:defRPr/>
            </a:pPr>
            <a:r>
              <a:rPr lang="en-US" sz="1600" b="1" dirty="0"/>
              <a:t>Recommended by WHO, UNICEF, US CDC, AAFP, AAP, ACOG, and similar organizations</a:t>
            </a:r>
          </a:p>
        </p:txBody>
      </p:sp>
      <p:sp>
        <p:nvSpPr>
          <p:cNvPr id="16386" name="Rectangle 2"/>
          <p:cNvSpPr>
            <a:spLocks noGrp="1" noChangeArrowheads="1"/>
          </p:cNvSpPr>
          <p:nvPr>
            <p:ph type="title"/>
          </p:nvPr>
        </p:nvSpPr>
        <p:spPr/>
        <p:txBody>
          <a:bodyPr>
            <a:normAutofit fontScale="90000"/>
          </a:bodyPr>
          <a:lstStyle/>
          <a:p>
            <a:pPr eaLnBrk="1" hangingPunct="1">
              <a:defRPr/>
            </a:pPr>
            <a:r>
              <a:rPr lang="en-US" sz="4000"/>
              <a:t>Current Recommendations for Breastfeeding</a:t>
            </a:r>
          </a:p>
        </p:txBody>
      </p:sp>
    </p:spTree>
    <p:extLst>
      <p:ext uri="{BB962C8B-B14F-4D97-AF65-F5344CB8AC3E}">
        <p14:creationId xmlns:p14="http://schemas.microsoft.com/office/powerpoint/2010/main" val="36116292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914400" y="2408237"/>
            <a:ext cx="7408333" cy="3840163"/>
          </a:xfrm>
        </p:spPr>
        <p:txBody>
          <a:bodyPr>
            <a:normAutofit/>
          </a:bodyPr>
          <a:lstStyle/>
          <a:p>
            <a:pPr eaLnBrk="1" hangingPunct="1">
              <a:lnSpc>
                <a:spcPct val="90000"/>
              </a:lnSpc>
              <a:defRPr/>
            </a:pPr>
            <a:r>
              <a:rPr lang="en-US" sz="2800" dirty="0"/>
              <a:t>Risks of not breastfeeding</a:t>
            </a:r>
          </a:p>
          <a:p>
            <a:pPr lvl="1" eaLnBrk="1" hangingPunct="1">
              <a:lnSpc>
                <a:spcPct val="90000"/>
              </a:lnSpc>
              <a:defRPr/>
            </a:pPr>
            <a:r>
              <a:rPr lang="en-US" sz="2400" dirty="0"/>
              <a:t>Increased </a:t>
            </a:r>
            <a:r>
              <a:rPr lang="en-US" sz="2400" b="1" dirty="0"/>
              <a:t>otitis media </a:t>
            </a:r>
            <a:r>
              <a:rPr lang="en-US" sz="2400" dirty="0"/>
              <a:t>and diarrhea </a:t>
            </a:r>
          </a:p>
          <a:p>
            <a:pPr lvl="1" eaLnBrk="1" hangingPunct="1">
              <a:lnSpc>
                <a:spcPct val="90000"/>
              </a:lnSpc>
              <a:defRPr/>
            </a:pPr>
            <a:r>
              <a:rPr lang="en-US" sz="2400" dirty="0"/>
              <a:t>Increased </a:t>
            </a:r>
            <a:r>
              <a:rPr lang="en-US" sz="2400" b="1" dirty="0"/>
              <a:t>gastroenteritis</a:t>
            </a:r>
            <a:r>
              <a:rPr lang="en-US" sz="2400" dirty="0"/>
              <a:t>, severe lower respiratory tract infections, UTI, bacteremia, atopic dermatitis, asthma, NEC, and </a:t>
            </a:r>
            <a:r>
              <a:rPr lang="en-US" sz="2400" b="1" dirty="0"/>
              <a:t>SIDS</a:t>
            </a:r>
          </a:p>
          <a:p>
            <a:pPr lvl="1" eaLnBrk="1" hangingPunct="1">
              <a:lnSpc>
                <a:spcPct val="90000"/>
              </a:lnSpc>
              <a:defRPr/>
            </a:pPr>
            <a:r>
              <a:rPr lang="en-US" sz="2400" dirty="0"/>
              <a:t>Higher risk of dental caries, type 1 diabetes, obesity, Crohn’s and celiac disease, ulcerative colitis, lymphoma, and leukemia</a:t>
            </a:r>
          </a:p>
          <a:p>
            <a:pPr lvl="1" eaLnBrk="1" hangingPunct="1">
              <a:lnSpc>
                <a:spcPct val="90000"/>
              </a:lnSpc>
              <a:defRPr/>
            </a:pPr>
            <a:r>
              <a:rPr lang="en-US" sz="2400" dirty="0"/>
              <a:t>Exposure to risks associated with human milk substitutes</a:t>
            </a:r>
          </a:p>
        </p:txBody>
      </p:sp>
      <p:sp>
        <p:nvSpPr>
          <p:cNvPr id="3074" name="Rectangle 2"/>
          <p:cNvSpPr>
            <a:spLocks noGrp="1" noChangeArrowheads="1"/>
          </p:cNvSpPr>
          <p:nvPr>
            <p:ph type="title"/>
          </p:nvPr>
        </p:nvSpPr>
        <p:spPr/>
        <p:txBody>
          <a:bodyPr>
            <a:normAutofit fontScale="90000"/>
          </a:bodyPr>
          <a:lstStyle/>
          <a:p>
            <a:pPr eaLnBrk="1" hangingPunct="1">
              <a:defRPr/>
            </a:pPr>
            <a:r>
              <a:rPr lang="en-US" sz="4000" dirty="0"/>
              <a:t>Evidence Based Support for Breastfeeding:  Infant Factors</a:t>
            </a:r>
          </a:p>
        </p:txBody>
      </p:sp>
    </p:spTree>
    <p:extLst>
      <p:ext uri="{BB962C8B-B14F-4D97-AF65-F5344CB8AC3E}">
        <p14:creationId xmlns:p14="http://schemas.microsoft.com/office/powerpoint/2010/main" val="28075192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77918420"/>
              </p:ext>
            </p:extLst>
          </p:nvPr>
        </p:nvGraphicFramePr>
        <p:xfrm>
          <a:off x="838200" y="1295400"/>
          <a:ext cx="7467599" cy="5207372"/>
        </p:xfrm>
        <a:graphic>
          <a:graphicData uri="http://schemas.openxmlformats.org/drawingml/2006/table">
            <a:tbl>
              <a:tblPr/>
              <a:tblGrid>
                <a:gridCol w="1742939">
                  <a:extLst>
                    <a:ext uri="{9D8B030D-6E8A-4147-A177-3AD203B41FA5}">
                      <a16:colId xmlns:a16="http://schemas.microsoft.com/office/drawing/2014/main" val="20000"/>
                    </a:ext>
                  </a:extLst>
                </a:gridCol>
                <a:gridCol w="883417">
                  <a:extLst>
                    <a:ext uri="{9D8B030D-6E8A-4147-A177-3AD203B41FA5}">
                      <a16:colId xmlns:a16="http://schemas.microsoft.com/office/drawing/2014/main" val="20001"/>
                    </a:ext>
                  </a:extLst>
                </a:gridCol>
                <a:gridCol w="1450207">
                  <a:extLst>
                    <a:ext uri="{9D8B030D-6E8A-4147-A177-3AD203B41FA5}">
                      <a16:colId xmlns:a16="http://schemas.microsoft.com/office/drawing/2014/main" val="20002"/>
                    </a:ext>
                  </a:extLst>
                </a:gridCol>
                <a:gridCol w="1450207">
                  <a:extLst>
                    <a:ext uri="{9D8B030D-6E8A-4147-A177-3AD203B41FA5}">
                      <a16:colId xmlns:a16="http://schemas.microsoft.com/office/drawing/2014/main" val="20003"/>
                    </a:ext>
                  </a:extLst>
                </a:gridCol>
                <a:gridCol w="727343">
                  <a:extLst>
                    <a:ext uri="{9D8B030D-6E8A-4147-A177-3AD203B41FA5}">
                      <a16:colId xmlns:a16="http://schemas.microsoft.com/office/drawing/2014/main" val="20004"/>
                    </a:ext>
                  </a:extLst>
                </a:gridCol>
                <a:gridCol w="1213486">
                  <a:extLst>
                    <a:ext uri="{9D8B030D-6E8A-4147-A177-3AD203B41FA5}">
                      <a16:colId xmlns:a16="http://schemas.microsoft.com/office/drawing/2014/main" val="20005"/>
                    </a:ext>
                  </a:extLst>
                </a:gridCol>
              </a:tblGrid>
              <a:tr h="286730">
                <a:tc>
                  <a:txBody>
                    <a:bodyPr/>
                    <a:lstStyle/>
                    <a:p>
                      <a:pPr algn="ctr" fontAlgn="base"/>
                      <a:r>
                        <a:rPr lang="en-US" sz="900" b="1" dirty="0">
                          <a:effectLst/>
                          <a:latin typeface="Verdana"/>
                        </a:rPr>
                        <a:t>Condition</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base"/>
                      <a:r>
                        <a:rPr lang="en-US" sz="900" b="1">
                          <a:effectLst/>
                          <a:latin typeface="Verdana"/>
                        </a:rPr>
                        <a:t>% Lower Risk</a:t>
                      </a:r>
                      <a:r>
                        <a:rPr lang="en-US" sz="900" b="1" u="none" strike="noStrike" baseline="30000">
                          <a:solidFill>
                            <a:srgbClr val="055B64"/>
                          </a:solidFill>
                          <a:effectLst/>
                          <a:latin typeface="inherit"/>
                          <a:hlinkClick r:id="rId3"/>
                        </a:rPr>
                        <a:t>b</a:t>
                      </a:r>
                      <a:endParaRPr lang="en-US" sz="900" b="1">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base"/>
                      <a:r>
                        <a:rPr lang="en-US" sz="900" b="1">
                          <a:effectLst/>
                          <a:latin typeface="Verdana"/>
                        </a:rPr>
                        <a:t>Breastfeeding</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base"/>
                      <a:r>
                        <a:rPr lang="en-US" sz="900" b="1">
                          <a:effectLst/>
                          <a:latin typeface="Verdana"/>
                        </a:rPr>
                        <a:t>Comments</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base"/>
                      <a:r>
                        <a:rPr lang="en-US" sz="900" b="1">
                          <a:effectLst/>
                          <a:latin typeface="Verdana"/>
                        </a:rPr>
                        <a:t>OR</a:t>
                      </a:r>
                      <a:r>
                        <a:rPr lang="en-US" sz="900" b="1" u="none" strike="noStrike" baseline="30000">
                          <a:solidFill>
                            <a:srgbClr val="055B64"/>
                          </a:solidFill>
                          <a:effectLst/>
                          <a:latin typeface="inherit"/>
                          <a:hlinkClick r:id="rId3"/>
                        </a:rPr>
                        <a:t>c</a:t>
                      </a:r>
                      <a:endParaRPr lang="en-US" sz="900" b="1">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base"/>
                      <a:r>
                        <a:rPr lang="en-US" sz="900" b="1">
                          <a:effectLst/>
                          <a:latin typeface="Verdana"/>
                        </a:rPr>
                        <a:t>95% CI</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04035">
                <a:tc>
                  <a:txBody>
                    <a:bodyPr/>
                    <a:lstStyle/>
                    <a:p>
                      <a:pPr algn="l" fontAlgn="t"/>
                      <a:r>
                        <a:rPr lang="en-US" sz="900" b="0">
                          <a:effectLst/>
                          <a:latin typeface="Verdana"/>
                        </a:rPr>
                        <a:t>Otitis media</a:t>
                      </a:r>
                      <a:r>
                        <a:rPr lang="en-US" sz="900" b="0" baseline="30000">
                          <a:solidFill>
                            <a:srgbClr val="403838"/>
                          </a:solidFill>
                          <a:effectLst/>
                          <a:latin typeface="inherit"/>
                        </a:rPr>
                        <a:t>13</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23</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Any</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0.77</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0.64–0.91</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04035">
                <a:tc>
                  <a:txBody>
                    <a:bodyPr/>
                    <a:lstStyle/>
                    <a:p>
                      <a:pPr algn="l" fontAlgn="t"/>
                      <a:r>
                        <a:rPr lang="en-US" sz="900" b="0">
                          <a:effectLst/>
                          <a:latin typeface="Verdana"/>
                        </a:rPr>
                        <a:t>Otitis media</a:t>
                      </a:r>
                      <a:r>
                        <a:rPr lang="en-US" sz="900" b="0" baseline="30000">
                          <a:solidFill>
                            <a:srgbClr val="403838"/>
                          </a:solidFill>
                          <a:effectLst/>
                          <a:latin typeface="inherit"/>
                        </a:rPr>
                        <a:t>13</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50</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≥3 or 6 mo</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Exclusive BF</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0.50</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0.36–0.70</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86730">
                <a:tc>
                  <a:txBody>
                    <a:bodyPr/>
                    <a:lstStyle/>
                    <a:p>
                      <a:pPr algn="l" fontAlgn="t"/>
                      <a:r>
                        <a:rPr lang="en-US" sz="900" b="0">
                          <a:effectLst/>
                          <a:latin typeface="Verdana"/>
                        </a:rPr>
                        <a:t>Recurrent otitis media</a:t>
                      </a:r>
                      <a:r>
                        <a:rPr lang="en-US" sz="900" b="0" baseline="30000">
                          <a:solidFill>
                            <a:srgbClr val="403838"/>
                          </a:solidFill>
                          <a:effectLst/>
                          <a:latin typeface="inherit"/>
                        </a:rPr>
                        <a:t>15</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77</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Exclusive BF ≥6 mo</a:t>
                      </a:r>
                      <a:r>
                        <a:rPr lang="en-US" sz="900" b="0" u="none" strike="noStrike" baseline="30000">
                          <a:solidFill>
                            <a:srgbClr val="055B64"/>
                          </a:solidFill>
                          <a:effectLst/>
                          <a:latin typeface="inherit"/>
                          <a:hlinkClick r:id="rId3"/>
                        </a:rPr>
                        <a:t>d</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Compared with BF 4 to &lt;6 mo</a:t>
                      </a:r>
                      <a:r>
                        <a:rPr lang="en-US" sz="900" b="0" u="none" strike="noStrike" baseline="30000">
                          <a:solidFill>
                            <a:srgbClr val="055B64"/>
                          </a:solidFill>
                          <a:effectLst/>
                          <a:latin typeface="inherit"/>
                          <a:hlinkClick r:id="rId3"/>
                        </a:rPr>
                        <a:t>d</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1.95</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1.06–3.59</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86730">
                <a:tc>
                  <a:txBody>
                    <a:bodyPr/>
                    <a:lstStyle/>
                    <a:p>
                      <a:pPr algn="l" fontAlgn="t"/>
                      <a:r>
                        <a:rPr lang="en-US" sz="900" b="0">
                          <a:effectLst/>
                          <a:latin typeface="Verdana"/>
                        </a:rPr>
                        <a:t>Upper respiratory tract infection</a:t>
                      </a:r>
                      <a:r>
                        <a:rPr lang="en-US" sz="900" b="0" baseline="30000">
                          <a:solidFill>
                            <a:srgbClr val="403838"/>
                          </a:solidFill>
                          <a:effectLst/>
                          <a:latin typeface="inherit"/>
                        </a:rPr>
                        <a:t>17</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63</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&gt;6 mo</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Exclusive BF</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0.30</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0.18–0.74</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86730">
                <a:tc>
                  <a:txBody>
                    <a:bodyPr/>
                    <a:lstStyle/>
                    <a:p>
                      <a:pPr algn="l" fontAlgn="t"/>
                      <a:r>
                        <a:rPr lang="en-US" sz="900" b="0">
                          <a:effectLst/>
                          <a:latin typeface="Verdana"/>
                        </a:rPr>
                        <a:t>Lower respiratory tract infection</a:t>
                      </a:r>
                      <a:r>
                        <a:rPr lang="en-US" sz="900" b="0" baseline="30000">
                          <a:solidFill>
                            <a:srgbClr val="403838"/>
                          </a:solidFill>
                          <a:effectLst/>
                          <a:latin typeface="inherit"/>
                        </a:rPr>
                        <a:t>13</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72</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≥4 mo</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Exclusive BF</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0.28</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0.14–0.54</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86730">
                <a:tc>
                  <a:txBody>
                    <a:bodyPr/>
                    <a:lstStyle/>
                    <a:p>
                      <a:pPr algn="l" fontAlgn="t"/>
                      <a:r>
                        <a:rPr lang="en-US" sz="900" b="0">
                          <a:effectLst/>
                          <a:latin typeface="Verdana"/>
                        </a:rPr>
                        <a:t>Lower respiratory tract infection</a:t>
                      </a:r>
                      <a:r>
                        <a:rPr lang="en-US" sz="900" b="0" baseline="30000">
                          <a:solidFill>
                            <a:srgbClr val="403838"/>
                          </a:solidFill>
                          <a:effectLst/>
                          <a:latin typeface="inherit"/>
                        </a:rPr>
                        <a:t>15</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77</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Exclusive BF ≥6 mo</a:t>
                      </a:r>
                      <a:r>
                        <a:rPr lang="en-US" sz="900" b="0" u="none" strike="noStrike" baseline="30000">
                          <a:solidFill>
                            <a:srgbClr val="055B64"/>
                          </a:solidFill>
                          <a:effectLst/>
                          <a:latin typeface="inherit"/>
                          <a:hlinkClick r:id="rId3"/>
                        </a:rPr>
                        <a:t>d</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Compared with BF 4 to &lt;6 mo</a:t>
                      </a:r>
                      <a:r>
                        <a:rPr lang="en-US" sz="900" b="0" u="none" strike="noStrike" baseline="30000">
                          <a:solidFill>
                            <a:srgbClr val="055B64"/>
                          </a:solidFill>
                          <a:effectLst/>
                          <a:latin typeface="inherit"/>
                          <a:hlinkClick r:id="rId3"/>
                        </a:rPr>
                        <a:t>d</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4.27</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1.27–14.35</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95383">
                <a:tc>
                  <a:txBody>
                    <a:bodyPr/>
                    <a:lstStyle/>
                    <a:p>
                      <a:pPr algn="l" fontAlgn="t"/>
                      <a:r>
                        <a:rPr lang="en-US" sz="900" b="0">
                          <a:effectLst/>
                          <a:latin typeface="Verdana"/>
                        </a:rPr>
                        <a:t>Asthma</a:t>
                      </a:r>
                      <a:r>
                        <a:rPr lang="en-US" sz="900" b="0" baseline="30000">
                          <a:solidFill>
                            <a:srgbClr val="403838"/>
                          </a:solidFill>
                          <a:effectLst/>
                          <a:latin typeface="inherit"/>
                        </a:rPr>
                        <a:t>13</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40</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≥3 mo</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Atopic family history</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0.60</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0.43–0.82</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286730">
                <a:tc>
                  <a:txBody>
                    <a:bodyPr/>
                    <a:lstStyle/>
                    <a:p>
                      <a:pPr algn="l" fontAlgn="t"/>
                      <a:r>
                        <a:rPr lang="en-US" sz="900" b="0">
                          <a:effectLst/>
                          <a:latin typeface="Verdana"/>
                        </a:rPr>
                        <a:t>Asthma</a:t>
                      </a:r>
                      <a:r>
                        <a:rPr lang="en-US" sz="900" b="0" baseline="30000">
                          <a:solidFill>
                            <a:srgbClr val="403838"/>
                          </a:solidFill>
                          <a:effectLst/>
                          <a:latin typeface="inherit"/>
                        </a:rPr>
                        <a:t>13</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26</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≥3 mo</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No atopic family history</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0.74</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0.6–0.92</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95383">
                <a:tc>
                  <a:txBody>
                    <a:bodyPr/>
                    <a:lstStyle/>
                    <a:p>
                      <a:pPr algn="l" fontAlgn="t"/>
                      <a:r>
                        <a:rPr lang="en-US" sz="900" b="0">
                          <a:effectLst/>
                          <a:latin typeface="Verdana"/>
                        </a:rPr>
                        <a:t>RSV bronchiolitis</a:t>
                      </a:r>
                      <a:r>
                        <a:rPr lang="en-US" sz="900" b="0" baseline="30000">
                          <a:solidFill>
                            <a:srgbClr val="403838"/>
                          </a:solidFill>
                          <a:effectLst/>
                          <a:latin typeface="inherit"/>
                        </a:rPr>
                        <a:t>16</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74</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&gt;4 mo</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0.26</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0.074–0.9</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286730">
                <a:tc>
                  <a:txBody>
                    <a:bodyPr/>
                    <a:lstStyle/>
                    <a:p>
                      <a:pPr algn="l" fontAlgn="t"/>
                      <a:r>
                        <a:rPr lang="en-US" sz="900" b="0">
                          <a:effectLst/>
                          <a:latin typeface="Verdana"/>
                        </a:rPr>
                        <a:t>NEC</a:t>
                      </a:r>
                      <a:r>
                        <a:rPr lang="en-US" sz="900" b="0" baseline="30000">
                          <a:solidFill>
                            <a:srgbClr val="403838"/>
                          </a:solidFill>
                          <a:effectLst/>
                          <a:latin typeface="inherit"/>
                        </a:rPr>
                        <a:t>19</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77</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NICU stay</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Preterm infants Exclusive HM</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0.23</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0.51–0.94</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78078">
                <a:tc>
                  <a:txBody>
                    <a:bodyPr/>
                    <a:lstStyle/>
                    <a:p>
                      <a:pPr algn="l" fontAlgn="t"/>
                      <a:r>
                        <a:rPr lang="en-US" sz="900" b="0">
                          <a:effectLst/>
                          <a:latin typeface="Verdana"/>
                        </a:rPr>
                        <a:t>Atopic dermatitis</a:t>
                      </a:r>
                      <a:r>
                        <a:rPr lang="en-US" sz="900" b="0" baseline="30000">
                          <a:solidFill>
                            <a:srgbClr val="403838"/>
                          </a:solidFill>
                          <a:effectLst/>
                          <a:latin typeface="inherit"/>
                        </a:rPr>
                        <a:t>27</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27</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&gt;3 mo</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Exclusive BF negative family history</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0.84</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0.59–1.19</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378078">
                <a:tc>
                  <a:txBody>
                    <a:bodyPr/>
                    <a:lstStyle/>
                    <a:p>
                      <a:pPr algn="l" fontAlgn="t"/>
                      <a:r>
                        <a:rPr lang="en-US" sz="900" b="0">
                          <a:effectLst/>
                          <a:latin typeface="Verdana"/>
                        </a:rPr>
                        <a:t>Atopic dermatitis</a:t>
                      </a:r>
                      <a:r>
                        <a:rPr lang="en-US" sz="900" b="0" baseline="30000">
                          <a:solidFill>
                            <a:srgbClr val="403838"/>
                          </a:solidFill>
                          <a:effectLst/>
                          <a:latin typeface="inherit"/>
                        </a:rPr>
                        <a:t>27</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42</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&gt;3 mo</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Exclusive BF positive family history</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0.58</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0.41–0.92</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95383">
                <a:tc>
                  <a:txBody>
                    <a:bodyPr/>
                    <a:lstStyle/>
                    <a:p>
                      <a:pPr algn="l" fontAlgn="t"/>
                      <a:r>
                        <a:rPr lang="en-US" sz="900" b="0">
                          <a:effectLst/>
                          <a:latin typeface="Verdana"/>
                        </a:rPr>
                        <a:t>Gastroenteritis</a:t>
                      </a:r>
                      <a:r>
                        <a:rPr lang="en-US" sz="900" b="0" baseline="30000">
                          <a:solidFill>
                            <a:srgbClr val="403838"/>
                          </a:solidFill>
                          <a:effectLst/>
                          <a:latin typeface="inherit"/>
                        </a:rPr>
                        <a:t>13</a:t>
                      </a:r>
                      <a:r>
                        <a:rPr lang="en-US" sz="900" b="0" baseline="30000">
                          <a:effectLst/>
                          <a:latin typeface="inherit"/>
                        </a:rPr>
                        <a:t>,</a:t>
                      </a:r>
                      <a:r>
                        <a:rPr lang="en-US" sz="900" b="0" baseline="30000">
                          <a:solidFill>
                            <a:srgbClr val="403838"/>
                          </a:solidFill>
                          <a:effectLst/>
                          <a:latin typeface="inherit"/>
                        </a:rPr>
                        <a:t>14</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64</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Any</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0.36</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0.32–0.40</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195383">
                <a:tc>
                  <a:txBody>
                    <a:bodyPr/>
                    <a:lstStyle/>
                    <a:p>
                      <a:pPr algn="l" fontAlgn="t"/>
                      <a:r>
                        <a:rPr lang="en-US" sz="900" b="0">
                          <a:effectLst/>
                          <a:latin typeface="Verdana"/>
                        </a:rPr>
                        <a:t>Inflammatory bowel disease</a:t>
                      </a:r>
                      <a:r>
                        <a:rPr lang="en-US" sz="900" b="0" baseline="30000">
                          <a:solidFill>
                            <a:srgbClr val="403838"/>
                          </a:solidFill>
                          <a:effectLst/>
                          <a:latin typeface="inherit"/>
                        </a:rPr>
                        <a:t>32</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31</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Any</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0.69</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0.51–0.94</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104035">
                <a:tc>
                  <a:txBody>
                    <a:bodyPr/>
                    <a:lstStyle/>
                    <a:p>
                      <a:pPr algn="l" fontAlgn="t"/>
                      <a:r>
                        <a:rPr lang="en-US" sz="900" b="0">
                          <a:effectLst/>
                          <a:latin typeface="Verdana"/>
                        </a:rPr>
                        <a:t>Obesity</a:t>
                      </a:r>
                      <a:r>
                        <a:rPr lang="en-US" sz="900" b="0" baseline="30000">
                          <a:solidFill>
                            <a:srgbClr val="403838"/>
                          </a:solidFill>
                          <a:effectLst/>
                          <a:latin typeface="inherit"/>
                        </a:rPr>
                        <a:t>13</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24</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Any</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0.76</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0.67–0.86</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r h="286730">
                <a:tc>
                  <a:txBody>
                    <a:bodyPr/>
                    <a:lstStyle/>
                    <a:p>
                      <a:pPr algn="l" fontAlgn="t"/>
                      <a:r>
                        <a:rPr lang="en-US" sz="900" b="0">
                          <a:effectLst/>
                          <a:latin typeface="Verdana"/>
                        </a:rPr>
                        <a:t>Celiac disease</a:t>
                      </a:r>
                      <a:r>
                        <a:rPr lang="en-US" sz="900" b="0" baseline="30000">
                          <a:solidFill>
                            <a:srgbClr val="403838"/>
                          </a:solidFill>
                          <a:effectLst/>
                          <a:latin typeface="inherit"/>
                        </a:rPr>
                        <a:t>31</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52</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&gt;2 mo</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Gluten exposure when BF</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0.48</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0.40–0.89</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195383">
                <a:tc>
                  <a:txBody>
                    <a:bodyPr/>
                    <a:lstStyle/>
                    <a:p>
                      <a:pPr algn="l" fontAlgn="t"/>
                      <a:r>
                        <a:rPr lang="en-US" sz="900" b="0">
                          <a:effectLst/>
                          <a:latin typeface="Verdana"/>
                        </a:rPr>
                        <a:t>Type 1 diabetes</a:t>
                      </a:r>
                      <a:r>
                        <a:rPr lang="en-US" sz="900" b="0" baseline="30000">
                          <a:solidFill>
                            <a:srgbClr val="403838"/>
                          </a:solidFill>
                          <a:effectLst/>
                          <a:latin typeface="inherit"/>
                        </a:rPr>
                        <a:t>13</a:t>
                      </a:r>
                      <a:r>
                        <a:rPr lang="en-US" sz="900" b="0" baseline="30000">
                          <a:effectLst/>
                          <a:latin typeface="inherit"/>
                        </a:rPr>
                        <a:t>,</a:t>
                      </a:r>
                      <a:r>
                        <a:rPr lang="en-US" sz="900" b="0" baseline="30000">
                          <a:solidFill>
                            <a:srgbClr val="403838"/>
                          </a:solidFill>
                          <a:effectLst/>
                          <a:latin typeface="inherit"/>
                        </a:rPr>
                        <a:t>42</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30</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&gt;3 mo</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Exclusive BF</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0.71</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0.54–0.93</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17"/>
                  </a:ext>
                </a:extLst>
              </a:tr>
              <a:tr h="195383">
                <a:tc>
                  <a:txBody>
                    <a:bodyPr/>
                    <a:lstStyle/>
                    <a:p>
                      <a:pPr algn="l" fontAlgn="t"/>
                      <a:r>
                        <a:rPr lang="en-US" sz="900" b="0">
                          <a:effectLst/>
                          <a:latin typeface="Verdana"/>
                        </a:rPr>
                        <a:t>Type 2 diabetes</a:t>
                      </a:r>
                      <a:r>
                        <a:rPr lang="en-US" sz="900" b="0" baseline="30000">
                          <a:solidFill>
                            <a:srgbClr val="403838"/>
                          </a:solidFill>
                          <a:effectLst/>
                          <a:latin typeface="inherit"/>
                        </a:rPr>
                        <a:t>13</a:t>
                      </a:r>
                      <a:r>
                        <a:rPr lang="en-US" sz="900" b="0" baseline="30000">
                          <a:effectLst/>
                          <a:latin typeface="inherit"/>
                        </a:rPr>
                        <a:t>,</a:t>
                      </a:r>
                      <a:r>
                        <a:rPr lang="en-US" sz="900" b="0" baseline="30000">
                          <a:solidFill>
                            <a:srgbClr val="403838"/>
                          </a:solidFill>
                          <a:effectLst/>
                          <a:latin typeface="inherit"/>
                        </a:rPr>
                        <a:t>43</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40</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Any</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0.61</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0.44–0.85</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195383">
                <a:tc>
                  <a:txBody>
                    <a:bodyPr/>
                    <a:lstStyle/>
                    <a:p>
                      <a:pPr algn="l" fontAlgn="t"/>
                      <a:r>
                        <a:rPr lang="en-US" sz="900" b="0">
                          <a:effectLst/>
                          <a:latin typeface="Verdana"/>
                        </a:rPr>
                        <a:t>Leukemia (ALL)</a:t>
                      </a:r>
                      <a:r>
                        <a:rPr lang="en-US" sz="900" b="0" baseline="30000">
                          <a:solidFill>
                            <a:srgbClr val="403838"/>
                          </a:solidFill>
                          <a:effectLst/>
                          <a:latin typeface="inherit"/>
                        </a:rPr>
                        <a:t>13</a:t>
                      </a:r>
                      <a:r>
                        <a:rPr lang="en-US" sz="900" b="0" baseline="30000">
                          <a:effectLst/>
                          <a:latin typeface="inherit"/>
                        </a:rPr>
                        <a:t>,</a:t>
                      </a:r>
                      <a:r>
                        <a:rPr lang="en-US" sz="900" b="0" baseline="30000">
                          <a:solidFill>
                            <a:srgbClr val="403838"/>
                          </a:solidFill>
                          <a:effectLst/>
                          <a:latin typeface="inherit"/>
                        </a:rPr>
                        <a:t>46</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20</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&gt;6 mo</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0.80</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0.71–0.91</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r h="195383">
                <a:tc>
                  <a:txBody>
                    <a:bodyPr/>
                    <a:lstStyle/>
                    <a:p>
                      <a:pPr algn="l" fontAlgn="t"/>
                      <a:r>
                        <a:rPr lang="en-US" sz="900" b="0">
                          <a:effectLst/>
                          <a:latin typeface="Verdana"/>
                        </a:rPr>
                        <a:t>Leukemia (AML)</a:t>
                      </a:r>
                      <a:r>
                        <a:rPr lang="en-US" sz="900" b="0" baseline="30000">
                          <a:solidFill>
                            <a:srgbClr val="403838"/>
                          </a:solidFill>
                          <a:effectLst/>
                          <a:latin typeface="inherit"/>
                        </a:rPr>
                        <a:t>13</a:t>
                      </a:r>
                      <a:r>
                        <a:rPr lang="en-US" sz="900" b="0" baseline="30000">
                          <a:effectLst/>
                          <a:latin typeface="inherit"/>
                        </a:rPr>
                        <a:t>,</a:t>
                      </a:r>
                      <a:r>
                        <a:rPr lang="en-US" sz="900" b="0" baseline="30000">
                          <a:solidFill>
                            <a:srgbClr val="403838"/>
                          </a:solidFill>
                          <a:effectLst/>
                          <a:latin typeface="inherit"/>
                        </a:rPr>
                        <a:t>45</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15</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&gt;6 mo</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0.85</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0.73–0.98</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104035">
                <a:tc>
                  <a:txBody>
                    <a:bodyPr/>
                    <a:lstStyle/>
                    <a:p>
                      <a:pPr algn="l" fontAlgn="t"/>
                      <a:r>
                        <a:rPr lang="en-US" sz="900" b="0">
                          <a:effectLst/>
                          <a:latin typeface="Verdana"/>
                        </a:rPr>
                        <a:t>SIDS</a:t>
                      </a:r>
                      <a:r>
                        <a:rPr lang="en-US" sz="900" b="0" baseline="30000">
                          <a:solidFill>
                            <a:srgbClr val="403838"/>
                          </a:solidFill>
                          <a:effectLst/>
                          <a:latin typeface="inherit"/>
                        </a:rPr>
                        <a:t>13</a:t>
                      </a:r>
                      <a:endParaRPr lang="en-US" sz="900" b="0">
                        <a:effectLst/>
                        <a:latin typeface="Verdana"/>
                      </a:endParaRP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36</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sz="900" b="0">
                          <a:effectLst/>
                          <a:latin typeface="Verdana"/>
                        </a:rPr>
                        <a:t>Any &gt;1 mo</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a:effectLst/>
                          <a:latin typeface="Verdana"/>
                        </a:rPr>
                        <a:t>0.64</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ctr" fontAlgn="t"/>
                      <a:r>
                        <a:rPr lang="en-US" sz="900" b="0" dirty="0">
                          <a:effectLst/>
                          <a:latin typeface="Verdana"/>
                        </a:rPr>
                        <a:t>0.57–0.81</a:t>
                      </a:r>
                    </a:p>
                  </a:txBody>
                  <a:tcPr marL="11418" marR="11418" marT="5709" marB="5709">
                    <a:lnL w="9525" cap="flat" cmpd="sng" algn="ctr">
                      <a:solidFill>
                        <a:srgbClr val="E8E8E8"/>
                      </a:solidFill>
                      <a:prstDash val="solid"/>
                      <a:round/>
                      <a:headEnd type="none" w="med" len="med"/>
                      <a:tailEnd type="none" w="med" len="med"/>
                    </a:lnL>
                    <a:lnR w="9525" cap="flat" cmpd="sng" algn="ctr">
                      <a:solidFill>
                        <a:srgbClr val="E8E8E8"/>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0021"/>
                  </a:ext>
                </a:extLst>
              </a:tr>
            </a:tbl>
          </a:graphicData>
        </a:graphic>
      </p:graphicFrame>
      <p:sp>
        <p:nvSpPr>
          <p:cNvPr id="7" name="TextBox 6"/>
          <p:cNvSpPr txBox="1"/>
          <p:nvPr/>
        </p:nvSpPr>
        <p:spPr>
          <a:xfrm>
            <a:off x="851338" y="6534834"/>
            <a:ext cx="7391400" cy="276999"/>
          </a:xfrm>
          <a:prstGeom prst="rect">
            <a:avLst/>
          </a:prstGeom>
          <a:noFill/>
        </p:spPr>
        <p:txBody>
          <a:bodyPr wrap="square" rtlCol="0">
            <a:spAutoFit/>
          </a:bodyPr>
          <a:lstStyle/>
          <a:p>
            <a:pPr fontAlgn="base"/>
            <a:r>
              <a:rPr lang="en-US" sz="1200" dirty="0">
                <a:solidFill>
                  <a:prstClr val="black"/>
                </a:solidFill>
              </a:rPr>
              <a:t>From the American Academy of Pediatrics “Breastfeeding and the Use of Human Milk” March 2012</a:t>
            </a:r>
          </a:p>
        </p:txBody>
      </p:sp>
      <p:sp>
        <p:nvSpPr>
          <p:cNvPr id="3" name="Title 2"/>
          <p:cNvSpPr>
            <a:spLocks noGrp="1"/>
          </p:cNvSpPr>
          <p:nvPr>
            <p:ph type="title"/>
          </p:nvPr>
        </p:nvSpPr>
        <p:spPr>
          <a:xfrm>
            <a:off x="457200" y="338328"/>
            <a:ext cx="8229600" cy="880872"/>
          </a:xfrm>
        </p:spPr>
        <p:txBody>
          <a:bodyPr>
            <a:normAutofit/>
          </a:bodyPr>
          <a:lstStyle/>
          <a:p>
            <a:r>
              <a:rPr lang="en-US" sz="3600" dirty="0"/>
              <a:t>Dose-response Benefits of Breastfeeding</a:t>
            </a:r>
          </a:p>
        </p:txBody>
      </p:sp>
    </p:spTree>
    <p:extLst>
      <p:ext uri="{BB962C8B-B14F-4D97-AF65-F5344CB8AC3E}">
        <p14:creationId xmlns:p14="http://schemas.microsoft.com/office/powerpoint/2010/main" val="16250683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38200" y="2438400"/>
            <a:ext cx="7408333" cy="4114800"/>
          </a:xfrm>
        </p:spPr>
        <p:txBody>
          <a:bodyPr>
            <a:normAutofit fontScale="92500" lnSpcReduction="20000"/>
          </a:bodyPr>
          <a:lstStyle/>
          <a:p>
            <a:pPr eaLnBrk="1" hangingPunct="1">
              <a:lnSpc>
                <a:spcPct val="90000"/>
              </a:lnSpc>
            </a:pPr>
            <a:r>
              <a:rPr lang="en-US" sz="2400" dirty="0"/>
              <a:t>Health benefits after birth</a:t>
            </a:r>
          </a:p>
          <a:p>
            <a:pPr lvl="1" eaLnBrk="1" hangingPunct="1">
              <a:lnSpc>
                <a:spcPct val="90000"/>
              </a:lnSpc>
            </a:pPr>
            <a:r>
              <a:rPr lang="en-US" sz="2000" b="1" dirty="0"/>
              <a:t>Quicker uterine involution (less blood loss)</a:t>
            </a:r>
          </a:p>
          <a:p>
            <a:pPr lvl="1" eaLnBrk="1" hangingPunct="1">
              <a:lnSpc>
                <a:spcPct val="90000"/>
              </a:lnSpc>
            </a:pPr>
            <a:r>
              <a:rPr lang="en-US" sz="2000" dirty="0"/>
              <a:t>Less post partum depression</a:t>
            </a:r>
          </a:p>
          <a:p>
            <a:pPr lvl="1" eaLnBrk="1" hangingPunct="1">
              <a:lnSpc>
                <a:spcPct val="90000"/>
              </a:lnSpc>
            </a:pPr>
            <a:r>
              <a:rPr lang="en-US" sz="2000" dirty="0"/>
              <a:t>Quicker return to </a:t>
            </a:r>
            <a:r>
              <a:rPr lang="en-US" sz="2000" dirty="0" err="1"/>
              <a:t>prepregnancy</a:t>
            </a:r>
            <a:r>
              <a:rPr lang="en-US" sz="2000" dirty="0"/>
              <a:t> weight</a:t>
            </a:r>
          </a:p>
          <a:p>
            <a:pPr eaLnBrk="1" hangingPunct="1">
              <a:lnSpc>
                <a:spcPct val="90000"/>
              </a:lnSpc>
            </a:pPr>
            <a:r>
              <a:rPr lang="en-US" sz="2400" dirty="0"/>
              <a:t>Health benefits longer term</a:t>
            </a:r>
          </a:p>
          <a:p>
            <a:pPr lvl="1" eaLnBrk="1" hangingPunct="1">
              <a:lnSpc>
                <a:spcPct val="90000"/>
              </a:lnSpc>
            </a:pPr>
            <a:r>
              <a:rPr lang="en-US" sz="2000" b="1" dirty="0"/>
              <a:t>Decreased breast and ovarian cancer</a:t>
            </a:r>
          </a:p>
          <a:p>
            <a:pPr lvl="1" eaLnBrk="1" hangingPunct="1">
              <a:lnSpc>
                <a:spcPct val="90000"/>
              </a:lnSpc>
            </a:pPr>
            <a:r>
              <a:rPr lang="en-US" sz="2000" dirty="0"/>
              <a:t>Decreased Type 2 Diabetes</a:t>
            </a:r>
          </a:p>
          <a:p>
            <a:pPr lvl="1" eaLnBrk="1" hangingPunct="1">
              <a:lnSpc>
                <a:spcPct val="90000"/>
              </a:lnSpc>
            </a:pPr>
            <a:r>
              <a:rPr lang="en-US" sz="2000" dirty="0"/>
              <a:t>Decreased osteoporosis and postmenopausal hip fractures</a:t>
            </a:r>
          </a:p>
          <a:p>
            <a:pPr eaLnBrk="1" hangingPunct="1">
              <a:lnSpc>
                <a:spcPct val="90000"/>
              </a:lnSpc>
            </a:pPr>
            <a:r>
              <a:rPr lang="en-US" sz="2400" dirty="0"/>
              <a:t>Social </a:t>
            </a:r>
          </a:p>
          <a:p>
            <a:pPr lvl="1" eaLnBrk="1" hangingPunct="1">
              <a:lnSpc>
                <a:spcPct val="90000"/>
              </a:lnSpc>
            </a:pPr>
            <a:r>
              <a:rPr lang="en-US" sz="2000" dirty="0"/>
              <a:t>Decreased vulnerability to stress</a:t>
            </a:r>
          </a:p>
          <a:p>
            <a:pPr lvl="1">
              <a:lnSpc>
                <a:spcPct val="90000"/>
              </a:lnSpc>
            </a:pPr>
            <a:r>
              <a:rPr lang="en-US" sz="2000" dirty="0"/>
              <a:t>Enhanced infant bonding, attachment, and parenting behaviors</a:t>
            </a:r>
          </a:p>
          <a:p>
            <a:pPr lvl="1" eaLnBrk="1" hangingPunct="1">
              <a:lnSpc>
                <a:spcPct val="90000"/>
              </a:lnSpc>
            </a:pPr>
            <a:r>
              <a:rPr lang="en-US" sz="2000" dirty="0"/>
              <a:t>Child spacing</a:t>
            </a:r>
          </a:p>
          <a:p>
            <a:pPr lvl="1">
              <a:lnSpc>
                <a:spcPct val="90000"/>
              </a:lnSpc>
            </a:pPr>
            <a:r>
              <a:rPr lang="en-US" sz="2000" dirty="0"/>
              <a:t>Decreased risk of postpartum depression and maternally caused abuse and neglect</a:t>
            </a:r>
          </a:p>
          <a:p>
            <a:pPr lvl="1" eaLnBrk="1" hangingPunct="1">
              <a:lnSpc>
                <a:spcPct val="90000"/>
              </a:lnSpc>
            </a:pPr>
            <a:endParaRPr lang="en-US" sz="2000" dirty="0"/>
          </a:p>
        </p:txBody>
      </p:sp>
      <p:sp>
        <p:nvSpPr>
          <p:cNvPr id="12290" name="Rectangle 2"/>
          <p:cNvSpPr>
            <a:spLocks noGrp="1" noChangeArrowheads="1"/>
          </p:cNvSpPr>
          <p:nvPr>
            <p:ph type="title"/>
          </p:nvPr>
        </p:nvSpPr>
        <p:spPr/>
        <p:txBody>
          <a:bodyPr>
            <a:normAutofit/>
          </a:bodyPr>
          <a:lstStyle/>
          <a:p>
            <a:pPr eaLnBrk="1" hangingPunct="1"/>
            <a:r>
              <a:rPr lang="en-US" sz="3800" dirty="0"/>
              <a:t>Breastfeeding Benefits for Mother</a:t>
            </a:r>
          </a:p>
        </p:txBody>
      </p:sp>
    </p:spTree>
    <p:extLst>
      <p:ext uri="{BB962C8B-B14F-4D97-AF65-F5344CB8AC3E}">
        <p14:creationId xmlns:p14="http://schemas.microsoft.com/office/powerpoint/2010/main" val="4036938131"/>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Non lactating women may ovulate by 6 weeks post partum</a:t>
            </a:r>
          </a:p>
          <a:p>
            <a:r>
              <a:rPr lang="en-US" dirty="0"/>
              <a:t>Exclusive breastfeeding generally prevents ovulation </a:t>
            </a:r>
            <a:r>
              <a:rPr lang="en-US" b="1" dirty="0"/>
              <a:t>until at least 6 months </a:t>
            </a:r>
            <a:r>
              <a:rPr lang="en-US" dirty="0"/>
              <a:t>after delivery</a:t>
            </a:r>
          </a:p>
          <a:p>
            <a:pPr lvl="1"/>
            <a:r>
              <a:rPr lang="en-US" dirty="0"/>
              <a:t>No regular supplements</a:t>
            </a:r>
          </a:p>
          <a:p>
            <a:pPr lvl="1"/>
            <a:r>
              <a:rPr lang="en-US" dirty="0"/>
              <a:t>Feeding at least 8 times per day</a:t>
            </a:r>
          </a:p>
          <a:p>
            <a:pPr lvl="1"/>
            <a:r>
              <a:rPr lang="en-US" dirty="0"/>
              <a:t>Night feedings continue</a:t>
            </a:r>
          </a:p>
          <a:p>
            <a:r>
              <a:rPr lang="en-US" dirty="0"/>
              <a:t>Full nursing without return of menses reduces likelihood of pregnancy to &lt;2%</a:t>
            </a:r>
          </a:p>
        </p:txBody>
      </p:sp>
      <p:sp>
        <p:nvSpPr>
          <p:cNvPr id="2" name="Title 1"/>
          <p:cNvSpPr>
            <a:spLocks noGrp="1"/>
          </p:cNvSpPr>
          <p:nvPr>
            <p:ph type="title"/>
          </p:nvPr>
        </p:nvSpPr>
        <p:spPr>
          <a:xfrm>
            <a:off x="457200" y="457200"/>
            <a:ext cx="8229600" cy="1143000"/>
          </a:xfrm>
        </p:spPr>
        <p:txBody>
          <a:bodyPr>
            <a:normAutofit fontScale="90000"/>
          </a:bodyPr>
          <a:lstStyle/>
          <a:p>
            <a:br>
              <a:rPr lang="en-US" dirty="0"/>
            </a:br>
            <a:r>
              <a:rPr lang="en-US" dirty="0"/>
              <a:t>Child Spacing</a:t>
            </a:r>
            <a:br>
              <a:rPr lang="en-US" dirty="0"/>
            </a:br>
            <a:r>
              <a:rPr lang="en-US" dirty="0"/>
              <a:t>Lactational Amenorrhea Method</a:t>
            </a:r>
            <a:br>
              <a:rPr lang="en-US" dirty="0"/>
            </a:br>
            <a:endParaRPr lang="en-US" dirty="0"/>
          </a:p>
        </p:txBody>
      </p:sp>
    </p:spTree>
    <p:extLst>
      <p:ext uri="{BB962C8B-B14F-4D97-AF65-F5344CB8AC3E}">
        <p14:creationId xmlns:p14="http://schemas.microsoft.com/office/powerpoint/2010/main" val="5280412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872067" y="2514600"/>
            <a:ext cx="7408333" cy="4038599"/>
          </a:xfrm>
        </p:spPr>
        <p:txBody>
          <a:bodyPr>
            <a:normAutofit fontScale="85000" lnSpcReduction="20000"/>
          </a:bodyPr>
          <a:lstStyle/>
          <a:p>
            <a:pPr eaLnBrk="1" hangingPunct="1">
              <a:lnSpc>
                <a:spcPct val="80000"/>
              </a:lnSpc>
            </a:pPr>
            <a:r>
              <a:rPr lang="en-US" sz="2800" dirty="0"/>
              <a:t>Cost savings</a:t>
            </a:r>
          </a:p>
          <a:p>
            <a:pPr lvl="1" eaLnBrk="1" hangingPunct="1">
              <a:lnSpc>
                <a:spcPct val="80000"/>
              </a:lnSpc>
            </a:pPr>
            <a:r>
              <a:rPr lang="en-US" sz="2400" dirty="0"/>
              <a:t>Formula expense of $750-$1200 for one year</a:t>
            </a:r>
          </a:p>
          <a:p>
            <a:pPr lvl="1" eaLnBrk="1" hangingPunct="1">
              <a:lnSpc>
                <a:spcPct val="80000"/>
              </a:lnSpc>
            </a:pPr>
            <a:r>
              <a:rPr lang="en-US" sz="2400" dirty="0"/>
              <a:t>Reduced health care costs, reduced public health and WIC costs, reduced parental employee absenteeism and associated loss of income </a:t>
            </a:r>
          </a:p>
          <a:p>
            <a:pPr lvl="1">
              <a:lnSpc>
                <a:spcPct val="80000"/>
              </a:lnSpc>
            </a:pPr>
            <a:r>
              <a:rPr lang="en-US" sz="2400" dirty="0"/>
              <a:t>From the AAP Policy Statement on Breastfeeding</a:t>
            </a:r>
          </a:p>
          <a:p>
            <a:pPr lvl="2">
              <a:lnSpc>
                <a:spcPct val="80000"/>
              </a:lnSpc>
            </a:pPr>
            <a:r>
              <a:rPr lang="en-US" sz="2000" dirty="0"/>
              <a:t>A detailed pediatric cost analysis based on the AHRQ report concluded that if 90% of US mothers would comply with the recommendation to breastfeed exclusively for 6 months, there would be a savings of $13 billion per year.</a:t>
            </a:r>
          </a:p>
          <a:p>
            <a:pPr eaLnBrk="1" hangingPunct="1">
              <a:lnSpc>
                <a:spcPct val="80000"/>
              </a:lnSpc>
            </a:pPr>
            <a:r>
              <a:rPr lang="en-US" sz="2800" dirty="0"/>
              <a:t>Health benefits</a:t>
            </a:r>
          </a:p>
          <a:p>
            <a:pPr lvl="1" eaLnBrk="1" hangingPunct="1">
              <a:lnSpc>
                <a:spcPct val="80000"/>
              </a:lnSpc>
            </a:pPr>
            <a:r>
              <a:rPr lang="en-US" sz="2400" dirty="0"/>
              <a:t>Globally decreases infant morbidity and mortality</a:t>
            </a:r>
          </a:p>
          <a:p>
            <a:pPr lvl="1" eaLnBrk="1" hangingPunct="1">
              <a:lnSpc>
                <a:spcPct val="80000"/>
              </a:lnSpc>
            </a:pPr>
            <a:r>
              <a:rPr lang="en-US" sz="2400" dirty="0"/>
              <a:t>Naturally limits population growth</a:t>
            </a:r>
          </a:p>
          <a:p>
            <a:pPr eaLnBrk="1" hangingPunct="1">
              <a:lnSpc>
                <a:spcPct val="80000"/>
              </a:lnSpc>
            </a:pPr>
            <a:r>
              <a:rPr lang="en-US" sz="2800" dirty="0"/>
              <a:t>Environmental benefits</a:t>
            </a:r>
          </a:p>
          <a:p>
            <a:pPr lvl="1" eaLnBrk="1" hangingPunct="1">
              <a:lnSpc>
                <a:spcPct val="80000"/>
              </a:lnSpc>
            </a:pPr>
            <a:r>
              <a:rPr lang="en-US" sz="2400" b="1" dirty="0"/>
              <a:t>Breastfeeding is “green”</a:t>
            </a:r>
          </a:p>
          <a:p>
            <a:pPr lvl="2" eaLnBrk="1" hangingPunct="1">
              <a:lnSpc>
                <a:spcPct val="80000"/>
              </a:lnSpc>
            </a:pPr>
            <a:r>
              <a:rPr lang="en-US" sz="2000" dirty="0"/>
              <a:t>Renewable, no byproducts for disposal, no energy demands for production and delivery</a:t>
            </a:r>
          </a:p>
          <a:p>
            <a:pPr eaLnBrk="1" hangingPunct="1">
              <a:lnSpc>
                <a:spcPct val="80000"/>
              </a:lnSpc>
            </a:pPr>
            <a:endParaRPr lang="en-US" sz="2800" dirty="0"/>
          </a:p>
        </p:txBody>
      </p:sp>
      <p:sp>
        <p:nvSpPr>
          <p:cNvPr id="15362" name="Rectangle 2"/>
          <p:cNvSpPr>
            <a:spLocks noGrp="1" noChangeArrowheads="1"/>
          </p:cNvSpPr>
          <p:nvPr>
            <p:ph type="title"/>
          </p:nvPr>
        </p:nvSpPr>
        <p:spPr/>
        <p:txBody>
          <a:bodyPr>
            <a:normAutofit/>
          </a:bodyPr>
          <a:lstStyle/>
          <a:p>
            <a:pPr eaLnBrk="1" hangingPunct="1"/>
            <a:r>
              <a:rPr lang="en-US" sz="3800" dirty="0"/>
              <a:t>Benefits of Breastfeeding for Society</a:t>
            </a:r>
          </a:p>
        </p:txBody>
      </p:sp>
    </p:spTree>
    <p:extLst>
      <p:ext uri="{BB962C8B-B14F-4D97-AF65-F5344CB8AC3E}">
        <p14:creationId xmlns:p14="http://schemas.microsoft.com/office/powerpoint/2010/main" val="3818660086"/>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828800"/>
            <a:ext cx="7408333" cy="3450696"/>
          </a:xfrm>
        </p:spPr>
        <p:txBody>
          <a:bodyPr/>
          <a:lstStyle/>
          <a:p>
            <a:r>
              <a:rPr lang="en-US" dirty="0"/>
              <a:t>Thank you for completing Section 1 of Breastfeeding Education for Physicians. To obtain CME credit, please click on the link below, provide your information and complete the post-test.  </a:t>
            </a:r>
          </a:p>
          <a:p>
            <a:endParaRPr lang="en-US" u="sng" dirty="0">
              <a:hlinkClick r:id="rId2"/>
            </a:endParaRPr>
          </a:p>
          <a:p>
            <a:pPr marL="0" indent="0">
              <a:buNone/>
            </a:pPr>
            <a:r>
              <a:rPr lang="en-US" u="sng" dirty="0">
                <a:hlinkClick r:id="rId2"/>
              </a:rPr>
              <a:t>https://www.surveymonkey.com/s/BreastfeedingSection1</a:t>
            </a:r>
            <a:endParaRPr lang="en-US" dirty="0"/>
          </a:p>
          <a:p>
            <a:endParaRPr lang="en-US" dirty="0"/>
          </a:p>
        </p:txBody>
      </p:sp>
    </p:spTree>
    <p:extLst>
      <p:ext uri="{BB962C8B-B14F-4D97-AF65-F5344CB8AC3E}">
        <p14:creationId xmlns:p14="http://schemas.microsoft.com/office/powerpoint/2010/main" val="3759948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00400"/>
            <a:ext cx="7408333" cy="3450696"/>
          </a:xfrm>
        </p:spPr>
        <p:txBody>
          <a:bodyPr>
            <a:normAutofit fontScale="92500" lnSpcReduction="20000"/>
          </a:bodyPr>
          <a:lstStyle/>
          <a:p>
            <a:pPr lvl="1"/>
            <a:r>
              <a:rPr lang="en-US" dirty="0"/>
              <a:t>20 hours including 5 supervised hours for staff </a:t>
            </a:r>
          </a:p>
          <a:p>
            <a:pPr lvl="2"/>
            <a:r>
              <a:rPr lang="en-US" dirty="0"/>
              <a:t>15 lessons </a:t>
            </a:r>
          </a:p>
          <a:p>
            <a:pPr lvl="2"/>
            <a:r>
              <a:rPr lang="en-US" dirty="0"/>
              <a:t>5 competencies </a:t>
            </a:r>
          </a:p>
          <a:p>
            <a:pPr marL="1828800" lvl="3" indent="-457200">
              <a:buFont typeface="+mj-lt"/>
              <a:buAutoNum type="arabicParenR"/>
            </a:pPr>
            <a:r>
              <a:rPr lang="en-US" b="1" dirty="0"/>
              <a:t>Communicating with pregnant and postpartum women about infant feeding 	</a:t>
            </a:r>
          </a:p>
          <a:p>
            <a:pPr marL="1828800" lvl="3" indent="-457200">
              <a:buFont typeface="+mj-lt"/>
              <a:buAutoNum type="arabicParenR"/>
            </a:pPr>
            <a:r>
              <a:rPr lang="en-US" b="1" dirty="0"/>
              <a:t>Observing and assisting with breastfeeding </a:t>
            </a:r>
            <a:endParaRPr lang="en-US" dirty="0"/>
          </a:p>
          <a:p>
            <a:pPr marL="1828800" lvl="3" indent="-457200">
              <a:buFont typeface="+mj-lt"/>
              <a:buAutoNum type="arabicParenR"/>
            </a:pPr>
            <a:r>
              <a:rPr lang="en-US" b="1" dirty="0"/>
              <a:t>Teaching hand expression and safe storage of milk </a:t>
            </a:r>
            <a:endParaRPr lang="en-US" dirty="0"/>
          </a:p>
          <a:p>
            <a:pPr marL="1828800" lvl="3" indent="-457200">
              <a:buFont typeface="+mj-lt"/>
              <a:buAutoNum type="arabicParenR"/>
            </a:pPr>
            <a:r>
              <a:rPr lang="en-US" b="1" dirty="0"/>
              <a:t>Teaching safe formula preparation and feeding </a:t>
            </a:r>
          </a:p>
          <a:p>
            <a:pPr marL="1828800" lvl="3" indent="-457200">
              <a:buFont typeface="+mj-lt"/>
              <a:buAutoNum type="arabicParenR"/>
            </a:pPr>
            <a:r>
              <a:rPr lang="en-US" b="1" dirty="0"/>
              <a:t>Hospital specific issues (rooming-in or supplement conversations)</a:t>
            </a:r>
            <a:endParaRPr lang="en-US" dirty="0"/>
          </a:p>
          <a:p>
            <a:pPr lvl="1"/>
            <a:r>
              <a:rPr lang="en-US" dirty="0"/>
              <a:t>3 hours for physicians but need to have same knowledge and skills </a:t>
            </a:r>
          </a:p>
          <a:p>
            <a:endParaRPr lang="en-US" dirty="0"/>
          </a:p>
        </p:txBody>
      </p:sp>
      <p:sp>
        <p:nvSpPr>
          <p:cNvPr id="2" name="Title 1"/>
          <p:cNvSpPr>
            <a:spLocks noGrp="1"/>
          </p:cNvSpPr>
          <p:nvPr>
            <p:ph type="title"/>
          </p:nvPr>
        </p:nvSpPr>
        <p:spPr>
          <a:xfrm>
            <a:off x="381000" y="457200"/>
            <a:ext cx="8229600" cy="2090928"/>
          </a:xfrm>
        </p:spPr>
        <p:txBody>
          <a:bodyPr>
            <a:normAutofit fontScale="90000"/>
          </a:bodyPr>
          <a:lstStyle/>
          <a:p>
            <a:br>
              <a:rPr lang="en-US" dirty="0"/>
            </a:br>
            <a:br>
              <a:rPr lang="en-US" dirty="0"/>
            </a:br>
            <a:br>
              <a:rPr lang="en-US" dirty="0"/>
            </a:br>
            <a:br>
              <a:rPr lang="en-US" dirty="0"/>
            </a:br>
            <a:r>
              <a:rPr lang="en-US" dirty="0"/>
              <a:t>Step 2</a:t>
            </a:r>
            <a:br>
              <a:rPr lang="en-US" dirty="0"/>
            </a:br>
            <a:br>
              <a:rPr lang="en-US" dirty="0"/>
            </a:br>
            <a:r>
              <a:rPr lang="en-US" dirty="0">
                <a:solidFill>
                  <a:schemeClr val="tx1"/>
                </a:solidFill>
              </a:rPr>
              <a:t>Train all health care staff in skills necessary to implement this policy.</a:t>
            </a:r>
            <a:br>
              <a:rPr lang="en-US" dirty="0"/>
            </a:br>
            <a:br>
              <a:rPr lang="en-US" dirty="0"/>
            </a:br>
            <a:br>
              <a:rPr lang="en-US" dirty="0"/>
            </a:br>
            <a:endParaRPr lang="en-US" dirty="0"/>
          </a:p>
        </p:txBody>
      </p:sp>
    </p:spTree>
    <p:extLst>
      <p:ext uri="{BB962C8B-B14F-4D97-AF65-F5344CB8AC3E}">
        <p14:creationId xmlns:p14="http://schemas.microsoft.com/office/powerpoint/2010/main" val="1945892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pPr marL="342900" lvl="0" indent="-342900">
              <a:spcBef>
                <a:spcPct val="20000"/>
              </a:spcBef>
            </a:pPr>
            <a:br>
              <a:rPr lang="en-US" dirty="0"/>
            </a:br>
            <a:r>
              <a:rPr lang="en-US" dirty="0"/>
              <a:t>Step 3</a:t>
            </a:r>
            <a:br>
              <a:rPr lang="en-US" dirty="0"/>
            </a:br>
            <a:br>
              <a:rPr lang="en-US" sz="2000" dirty="0"/>
            </a:br>
            <a:r>
              <a:rPr lang="en-US" sz="3600" dirty="0">
                <a:solidFill>
                  <a:prstClr val="black"/>
                </a:solidFill>
                <a:ea typeface="+mn-ea"/>
                <a:cs typeface="+mn-cs"/>
              </a:rPr>
              <a:t>Inform all pregnant women about the benefits and management of breastfeeding.</a:t>
            </a:r>
            <a:br>
              <a:rPr lang="en-US" sz="3600" dirty="0">
                <a:solidFill>
                  <a:prstClr val="black"/>
                </a:solidFill>
                <a:ea typeface="+mn-ea"/>
                <a:cs typeface="+mn-cs"/>
              </a:rPr>
            </a:br>
            <a:endParaRPr lang="en-US" sz="3600" dirty="0"/>
          </a:p>
        </p:txBody>
      </p:sp>
      <p:sp>
        <p:nvSpPr>
          <p:cNvPr id="4" name="Text Placeholder 3"/>
          <p:cNvSpPr>
            <a:spLocks noGrp="1"/>
          </p:cNvSpPr>
          <p:nvPr>
            <p:ph type="body" idx="1"/>
          </p:nvPr>
        </p:nvSpPr>
        <p:spPr>
          <a:xfrm>
            <a:off x="762000" y="2514600"/>
            <a:ext cx="3276600" cy="639762"/>
          </a:xfrm>
        </p:spPr>
        <p:txBody>
          <a:bodyPr/>
          <a:lstStyle/>
          <a:p>
            <a:r>
              <a:rPr lang="en-US" dirty="0"/>
              <a:t>Nurses and managers</a:t>
            </a:r>
          </a:p>
        </p:txBody>
      </p:sp>
      <p:sp>
        <p:nvSpPr>
          <p:cNvPr id="3" name="Content Placeholder 2"/>
          <p:cNvSpPr>
            <a:spLocks noGrp="1"/>
          </p:cNvSpPr>
          <p:nvPr>
            <p:ph sz="half" idx="2"/>
          </p:nvPr>
        </p:nvSpPr>
        <p:spPr>
          <a:xfrm>
            <a:off x="457200" y="3276600"/>
            <a:ext cx="3505200" cy="3382963"/>
          </a:xfrm>
        </p:spPr>
        <p:txBody>
          <a:bodyPr numCol="1">
            <a:normAutofit/>
          </a:bodyPr>
          <a:lstStyle/>
          <a:p>
            <a:pPr lvl="1">
              <a:buFont typeface="Arial" pitchFamily="34" charset="0"/>
              <a:buChar char="•"/>
            </a:pPr>
            <a:r>
              <a:rPr lang="en-US" dirty="0"/>
              <a:t>Develop prenatal curriculum for staff</a:t>
            </a:r>
          </a:p>
          <a:p>
            <a:pPr lvl="1">
              <a:buFont typeface="Arial" pitchFamily="34" charset="0"/>
              <a:buChar char="•"/>
            </a:pPr>
            <a:r>
              <a:rPr lang="en-US" dirty="0"/>
              <a:t>Develop prenatal curriculum for moms</a:t>
            </a:r>
          </a:p>
          <a:p>
            <a:pPr lvl="1">
              <a:buFont typeface="Arial" pitchFamily="34" charset="0"/>
              <a:buChar char="•"/>
            </a:pPr>
            <a:r>
              <a:rPr lang="en-US" dirty="0"/>
              <a:t>Content readily available</a:t>
            </a:r>
          </a:p>
          <a:p>
            <a:pPr lvl="1">
              <a:buFont typeface="Arial" pitchFamily="34" charset="0"/>
              <a:buChar char="•"/>
            </a:pPr>
            <a:r>
              <a:rPr lang="en-US" dirty="0"/>
              <a:t>Script educational messages</a:t>
            </a:r>
          </a:p>
        </p:txBody>
      </p:sp>
      <p:sp>
        <p:nvSpPr>
          <p:cNvPr id="5" name="Text Placeholder 4"/>
          <p:cNvSpPr>
            <a:spLocks noGrp="1"/>
          </p:cNvSpPr>
          <p:nvPr>
            <p:ph type="body" sz="quarter" idx="3"/>
          </p:nvPr>
        </p:nvSpPr>
        <p:spPr>
          <a:xfrm>
            <a:off x="4648200" y="2514600"/>
            <a:ext cx="4041775" cy="639762"/>
          </a:xfrm>
        </p:spPr>
        <p:txBody>
          <a:bodyPr>
            <a:normAutofit/>
          </a:bodyPr>
          <a:lstStyle/>
          <a:p>
            <a:r>
              <a:rPr lang="en-US" dirty="0"/>
              <a:t>Physicians and Administrators</a:t>
            </a:r>
          </a:p>
        </p:txBody>
      </p:sp>
      <p:sp>
        <p:nvSpPr>
          <p:cNvPr id="6" name="Content Placeholder 5"/>
          <p:cNvSpPr>
            <a:spLocks noGrp="1"/>
          </p:cNvSpPr>
          <p:nvPr>
            <p:ph sz="quarter" idx="4"/>
          </p:nvPr>
        </p:nvSpPr>
        <p:spPr>
          <a:xfrm>
            <a:off x="4648200" y="3276600"/>
            <a:ext cx="4041775" cy="3382963"/>
          </a:xfrm>
        </p:spPr>
        <p:txBody>
          <a:bodyPr>
            <a:normAutofit fontScale="92500"/>
          </a:bodyPr>
          <a:lstStyle/>
          <a:p>
            <a:r>
              <a:rPr lang="en-US" dirty="0"/>
              <a:t>Develop cue cards or flip charts </a:t>
            </a:r>
          </a:p>
          <a:p>
            <a:r>
              <a:rPr lang="en-US" dirty="0"/>
              <a:t>Mothers need to know: </a:t>
            </a:r>
          </a:p>
          <a:p>
            <a:pPr lvl="1"/>
            <a:r>
              <a:rPr lang="en-US" dirty="0"/>
              <a:t>List of benefits </a:t>
            </a:r>
          </a:p>
          <a:p>
            <a:pPr lvl="1"/>
            <a:r>
              <a:rPr lang="en-US" dirty="0"/>
              <a:t>Basic management </a:t>
            </a:r>
          </a:p>
          <a:p>
            <a:pPr lvl="2"/>
            <a:r>
              <a:rPr lang="en-US" dirty="0"/>
              <a:t>position and latch</a:t>
            </a:r>
          </a:p>
          <a:p>
            <a:pPr lvl="2"/>
            <a:r>
              <a:rPr lang="en-US" dirty="0"/>
              <a:t>feeding on cue </a:t>
            </a:r>
          </a:p>
          <a:p>
            <a:pPr lvl="1"/>
            <a:r>
              <a:rPr lang="en-US" dirty="0"/>
              <a:t>Importance of skin-to-skin contact </a:t>
            </a:r>
          </a:p>
          <a:p>
            <a:pPr lvl="1"/>
            <a:r>
              <a:rPr lang="en-US" dirty="0"/>
              <a:t>Rooming-in </a:t>
            </a:r>
          </a:p>
          <a:p>
            <a:pPr lvl="1"/>
            <a:r>
              <a:rPr lang="en-US" dirty="0"/>
              <a:t>Risks of supplements while breastfeeding in the first 6 months. </a:t>
            </a:r>
          </a:p>
          <a:p>
            <a:endParaRPr lang="en-US" dirty="0"/>
          </a:p>
        </p:txBody>
      </p:sp>
    </p:spTree>
    <p:extLst>
      <p:ext uri="{BB962C8B-B14F-4D97-AF65-F5344CB8AC3E}">
        <p14:creationId xmlns:p14="http://schemas.microsoft.com/office/powerpoint/2010/main" val="2906933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81400"/>
            <a:ext cx="7408333" cy="2764896"/>
          </a:xfrm>
        </p:spPr>
        <p:txBody>
          <a:bodyPr>
            <a:normAutofit/>
          </a:bodyPr>
          <a:lstStyle/>
          <a:p>
            <a:pPr lvl="1"/>
            <a:r>
              <a:rPr lang="en-US" dirty="0"/>
              <a:t>Place babies in skin-to-skin contact with their mothers immediately following birth for at least an hour and encourage mothers to recognize when their babies are ready to breastfeed, offering help if needed.</a:t>
            </a:r>
          </a:p>
          <a:p>
            <a:pPr lvl="1"/>
            <a:r>
              <a:rPr lang="en-US" dirty="0"/>
              <a:t>This step applies to </a:t>
            </a:r>
            <a:r>
              <a:rPr lang="en-US" b="1" dirty="0"/>
              <a:t>all babies</a:t>
            </a:r>
            <a:r>
              <a:rPr lang="en-US" dirty="0"/>
              <a:t>, regardless of feeding method.</a:t>
            </a:r>
          </a:p>
        </p:txBody>
      </p:sp>
      <p:sp>
        <p:nvSpPr>
          <p:cNvPr id="2" name="Title 1"/>
          <p:cNvSpPr>
            <a:spLocks noGrp="1"/>
          </p:cNvSpPr>
          <p:nvPr>
            <p:ph type="title"/>
          </p:nvPr>
        </p:nvSpPr>
        <p:spPr>
          <a:xfrm>
            <a:off x="457200" y="1066800"/>
            <a:ext cx="8229600" cy="1252728"/>
          </a:xfrm>
        </p:spPr>
        <p:txBody>
          <a:bodyPr>
            <a:normAutofit fontScale="90000"/>
          </a:bodyPr>
          <a:lstStyle/>
          <a:p>
            <a:br>
              <a:rPr lang="en-US" dirty="0"/>
            </a:br>
            <a:r>
              <a:rPr lang="en-US" dirty="0"/>
              <a:t>Step 4</a:t>
            </a:r>
            <a:br>
              <a:rPr lang="en-US" dirty="0"/>
            </a:br>
            <a:br>
              <a:rPr lang="en-US" dirty="0"/>
            </a:br>
            <a:r>
              <a:rPr lang="en-US" dirty="0">
                <a:solidFill>
                  <a:schemeClr val="tx1"/>
                </a:solidFill>
              </a:rPr>
              <a:t>Help mothers initiate breastfeeding within one half hour of birth.</a:t>
            </a:r>
            <a:br>
              <a:rPr lang="en-US" dirty="0"/>
            </a:br>
            <a:endParaRPr lang="en-US" dirty="0"/>
          </a:p>
        </p:txBody>
      </p:sp>
    </p:spTree>
    <p:extLst>
      <p:ext uri="{BB962C8B-B14F-4D97-AF65-F5344CB8AC3E}">
        <p14:creationId xmlns:p14="http://schemas.microsoft.com/office/powerpoint/2010/main" val="1065895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05200"/>
            <a:ext cx="8229600" cy="3352800"/>
          </a:xfrm>
        </p:spPr>
        <p:txBody>
          <a:bodyPr>
            <a:normAutofit/>
          </a:bodyPr>
          <a:lstStyle/>
          <a:p>
            <a:r>
              <a:rPr lang="en-US" dirty="0"/>
              <a:t>AHRQ: Level </a:t>
            </a:r>
            <a:r>
              <a:rPr lang="en-US" dirty="0" err="1"/>
              <a:t>IIa</a:t>
            </a:r>
            <a:r>
              <a:rPr lang="en-US" dirty="0"/>
              <a:t> evidence; good </a:t>
            </a:r>
          </a:p>
          <a:p>
            <a:r>
              <a:rPr lang="en-US" dirty="0"/>
              <a:t>AAP Policy: Initiate skin-to-skin in the first hour; keep newborn and mother together in recovery and after; avoid unnecessary oral suctioning. </a:t>
            </a:r>
          </a:p>
          <a:p>
            <a:r>
              <a:rPr lang="en-US" dirty="0"/>
              <a:t>Delay procedures until after first hour </a:t>
            </a:r>
          </a:p>
          <a:p>
            <a:pPr lvl="2"/>
            <a:endParaRPr lang="en-US" dirty="0"/>
          </a:p>
          <a:p>
            <a:pPr lvl="2"/>
            <a:r>
              <a:rPr lang="en-US" dirty="0"/>
              <a:t>Anderson GC, et al. Cochrane Database Syst. Rev. 2003;(2):CD003519.</a:t>
            </a:r>
          </a:p>
        </p:txBody>
      </p:sp>
      <p:sp>
        <p:nvSpPr>
          <p:cNvPr id="2" name="Title 1"/>
          <p:cNvSpPr>
            <a:spLocks noGrp="1"/>
          </p:cNvSpPr>
          <p:nvPr>
            <p:ph type="title"/>
          </p:nvPr>
        </p:nvSpPr>
        <p:spPr>
          <a:xfrm>
            <a:off x="457200" y="338328"/>
            <a:ext cx="8229600" cy="2481072"/>
          </a:xfrm>
        </p:spPr>
        <p:txBody>
          <a:bodyPr>
            <a:normAutofit fontScale="90000"/>
          </a:bodyPr>
          <a:lstStyle/>
          <a:p>
            <a:br>
              <a:rPr lang="en-US" dirty="0"/>
            </a:br>
            <a:br>
              <a:rPr lang="en-US" dirty="0"/>
            </a:br>
            <a:r>
              <a:rPr lang="en-US" dirty="0"/>
              <a:t>Step 4</a:t>
            </a:r>
            <a:br>
              <a:rPr lang="en-US" dirty="0"/>
            </a:br>
            <a:br>
              <a:rPr lang="en-US" dirty="0"/>
            </a:br>
            <a:r>
              <a:rPr lang="en-US" dirty="0">
                <a:solidFill>
                  <a:schemeClr val="tx1"/>
                </a:solidFill>
              </a:rPr>
              <a:t>Uninterrupted skin-to-skin within 5 minutes for at least the first hour after life</a:t>
            </a:r>
            <a:br>
              <a:rPr lang="en-US" dirty="0"/>
            </a:br>
            <a:endParaRPr lang="en-US" dirty="0"/>
          </a:p>
        </p:txBody>
      </p:sp>
    </p:spTree>
    <p:extLst>
      <p:ext uri="{BB962C8B-B14F-4D97-AF65-F5344CB8AC3E}">
        <p14:creationId xmlns:p14="http://schemas.microsoft.com/office/powerpoint/2010/main" val="206363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en-US" sz="1200" dirty="0">
              <a:solidFill>
                <a:srgbClr val="000000"/>
              </a:solidFill>
            </a:endParaRPr>
          </a:p>
          <a:p>
            <a:r>
              <a:rPr lang="en-US" dirty="0"/>
              <a:t>Infant dried and placed ventral-to-ventral on mothers chest </a:t>
            </a:r>
          </a:p>
          <a:p>
            <a:r>
              <a:rPr lang="en-US" dirty="0"/>
              <a:t>Cap placed on head </a:t>
            </a:r>
          </a:p>
          <a:p>
            <a:r>
              <a:rPr lang="en-US" dirty="0"/>
              <a:t>Doubled pre-warmed blankets over both </a:t>
            </a:r>
          </a:p>
          <a:p>
            <a:r>
              <a:rPr lang="en-US" dirty="0"/>
              <a:t>May suction if necessary while in SSC (skin to skin contact)</a:t>
            </a:r>
          </a:p>
          <a:p>
            <a:r>
              <a:rPr lang="en-US" dirty="0"/>
              <a:t>Assess and assign APGARS </a:t>
            </a:r>
          </a:p>
          <a:p>
            <a:r>
              <a:rPr lang="en-US" dirty="0"/>
              <a:t>Replace damp blankets as needed </a:t>
            </a:r>
          </a:p>
          <a:p>
            <a:r>
              <a:rPr lang="en-US" dirty="0"/>
              <a:t>MONITOR dyad</a:t>
            </a:r>
          </a:p>
          <a:p>
            <a:r>
              <a:rPr lang="en-US" dirty="0"/>
              <a:t>SSC should be encouraged throughout hospital stay</a:t>
            </a:r>
          </a:p>
          <a:p>
            <a:endParaRPr lang="en-US" dirty="0"/>
          </a:p>
        </p:txBody>
      </p:sp>
      <p:sp>
        <p:nvSpPr>
          <p:cNvPr id="2" name="Title 1"/>
          <p:cNvSpPr>
            <a:spLocks noGrp="1"/>
          </p:cNvSpPr>
          <p:nvPr>
            <p:ph type="title"/>
          </p:nvPr>
        </p:nvSpPr>
        <p:spPr/>
        <p:txBody>
          <a:bodyPr>
            <a:normAutofit fontScale="90000"/>
          </a:bodyPr>
          <a:lstStyle/>
          <a:p>
            <a:r>
              <a:rPr lang="en-US" dirty="0"/>
              <a:t>Step 4</a:t>
            </a:r>
            <a:br>
              <a:rPr lang="en-US" dirty="0"/>
            </a:br>
            <a:r>
              <a:rPr lang="en-US" dirty="0"/>
              <a:t>Skin to Skin Contact</a:t>
            </a:r>
          </a:p>
        </p:txBody>
      </p:sp>
    </p:spTree>
    <p:extLst>
      <p:ext uri="{BB962C8B-B14F-4D97-AF65-F5344CB8AC3E}">
        <p14:creationId xmlns:p14="http://schemas.microsoft.com/office/powerpoint/2010/main" val="24252101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6124</Words>
  <Application>Microsoft Office PowerPoint</Application>
  <PresentationFormat>On-screen Show (4:3)</PresentationFormat>
  <Paragraphs>553</Paragraphs>
  <Slides>46</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Calibri</vt:lpstr>
      <vt:lpstr>Candara</vt:lpstr>
      <vt:lpstr>inherit</vt:lpstr>
      <vt:lpstr>Symbol</vt:lpstr>
      <vt:lpstr>Verdana</vt:lpstr>
      <vt:lpstr>Wingdings</vt:lpstr>
      <vt:lpstr>Waveform</vt:lpstr>
      <vt:lpstr>The WHO/UNICEF Ten Steps to  Successful Breastfeeding</vt:lpstr>
      <vt:lpstr>Objectives</vt:lpstr>
      <vt:lpstr>The WHO/UNICEF Ten Steps to  Successful Breastfeeding</vt:lpstr>
      <vt:lpstr> Step 1  Have a written infant feeding policy that is routinely communicated to all health care staff. </vt:lpstr>
      <vt:lpstr>    Step 2  Train all health care staff in skills necessary to implement this policy.   </vt:lpstr>
      <vt:lpstr> Step 3  Inform all pregnant women about the benefits and management of breastfeeding. </vt:lpstr>
      <vt:lpstr> Step 4  Help mothers initiate breastfeeding within one half hour of birth. </vt:lpstr>
      <vt:lpstr>  Step 4  Uninterrupted skin-to-skin within 5 minutes for at least the first hour after life </vt:lpstr>
      <vt:lpstr>Step 4 Skin to Skin Contact</vt:lpstr>
      <vt:lpstr>Benefits of Skin to Skin Contact (SSC)</vt:lpstr>
      <vt:lpstr>  Step 5  Educate Mothers</vt:lpstr>
      <vt:lpstr>Step 5</vt:lpstr>
      <vt:lpstr>PowerPoint Presentation</vt:lpstr>
      <vt:lpstr>Hand Expression Video</vt:lpstr>
      <vt:lpstr>Step 5 If Not Breastfeeding…</vt:lpstr>
      <vt:lpstr>Step 5 If Not Breastfeeding…</vt:lpstr>
      <vt:lpstr>Step 6 Give newborn infants no food or drink other than breast milk unless medically indicated.</vt:lpstr>
      <vt:lpstr>Maternal Medical Indications  to Use Formula </vt:lpstr>
      <vt:lpstr>Avoid Breastfeeding Temporarily</vt:lpstr>
      <vt:lpstr>Maternal Substance and/or  Alcohol Abuse</vt:lpstr>
      <vt:lpstr>Maternal Indications for  Temporary Formula Use</vt:lpstr>
      <vt:lpstr>Medications and Breastfeeding</vt:lpstr>
      <vt:lpstr>Medications and Breastfeeding</vt:lpstr>
      <vt:lpstr>Conditions that Do Not Contraindicate Breastfeeding</vt:lpstr>
      <vt:lpstr>Conditions That May Interfere With Breastfeeding</vt:lpstr>
      <vt:lpstr>Infant Conditions  Requiring Formula Use</vt:lpstr>
      <vt:lpstr>Continue Breastmilk but Limited Supplements May be Needed</vt:lpstr>
      <vt:lpstr> Step 6   Track Exclusive Breast Milk Feeding </vt:lpstr>
      <vt:lpstr>Health Consequences of  Non-exclusive Breastfeeding</vt:lpstr>
      <vt:lpstr>Health Consequences of  Non-exclusive Breastfeeding</vt:lpstr>
      <vt:lpstr>Supporting Studies</vt:lpstr>
      <vt:lpstr>Supporting Studies</vt:lpstr>
      <vt:lpstr>Health Consequences of  Non-exclusive Breastfeeding</vt:lpstr>
      <vt:lpstr>Step 7   Couplet Care</vt:lpstr>
      <vt:lpstr>Step 8  Feeding on Demand</vt:lpstr>
      <vt:lpstr>Step 9  Pacifier and Bottle Use</vt:lpstr>
      <vt:lpstr>Step 9</vt:lpstr>
      <vt:lpstr>Step 10  Support after Discharge</vt:lpstr>
      <vt:lpstr>Compliance with the  International Code of Marketing of  Breast-milk Substitutes</vt:lpstr>
      <vt:lpstr>Current Recommendations for Breastfeeding</vt:lpstr>
      <vt:lpstr>Evidence Based Support for Breastfeeding:  Infant Factors</vt:lpstr>
      <vt:lpstr>Dose-response Benefits of Breastfeeding</vt:lpstr>
      <vt:lpstr>Breastfeeding Benefits for Mother</vt:lpstr>
      <vt:lpstr> Child Spacing Lactational Amenorrhea Method </vt:lpstr>
      <vt:lpstr>Benefits of Breastfeeding for Society</vt:lpstr>
      <vt:lpstr>PowerPoint Presentation</vt:lpstr>
    </vt:vector>
  </TitlesOfParts>
  <Company>University of South Carolina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WHO/UNICEF Ten Steps to  Successful Breastfeeding</dc:title>
  <dc:creator>Kojo Danquah-Duah</dc:creator>
  <cp:lastModifiedBy>Adrienne Ross</cp:lastModifiedBy>
  <cp:revision>14</cp:revision>
  <dcterms:created xsi:type="dcterms:W3CDTF">2014-03-06T15:52:01Z</dcterms:created>
  <dcterms:modified xsi:type="dcterms:W3CDTF">2020-05-12T15:21:56Z</dcterms:modified>
</cp:coreProperties>
</file>